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6"/>
  </p:notesMasterIdLst>
  <p:sldIdLst>
    <p:sldId id="257" r:id="rId2"/>
    <p:sldId id="258" r:id="rId3"/>
    <p:sldId id="259" r:id="rId4"/>
    <p:sldId id="260" r:id="rId5"/>
    <p:sldId id="261" r:id="rId6"/>
    <p:sldId id="262" r:id="rId7"/>
    <p:sldId id="263" r:id="rId8"/>
    <p:sldId id="264" r:id="rId9"/>
    <p:sldId id="265" r:id="rId10"/>
    <p:sldId id="268" r:id="rId11"/>
    <p:sldId id="267" r:id="rId12"/>
    <p:sldId id="270" r:id="rId13"/>
    <p:sldId id="266"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xiu Wu" initials="YW" lastIdx="1" clrIdx="0">
    <p:extLst>
      <p:ext uri="{19B8F6BF-5375-455C-9EA6-DF929625EA0E}">
        <p15:presenceInfo xmlns:p15="http://schemas.microsoft.com/office/powerpoint/2012/main" userId="S::ywu@cmri.org.au::007299c0-ce98-4971-a6b0-5c052e52e9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35959"/>
    <a:srgbClr val="107EA0"/>
    <a:srgbClr val="CC7171"/>
    <a:srgbClr val="85D9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48" autoAdjust="0"/>
    <p:restoredTop sz="87075" autoAdjust="0"/>
  </p:normalViewPr>
  <p:slideViewPr>
    <p:cSldViewPr snapToGrid="0">
      <p:cViewPr varScale="1">
        <p:scale>
          <a:sx n="111" d="100"/>
          <a:sy n="111" d="100"/>
        </p:scale>
        <p:origin x="1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F1628-C033-4CBB-8F4A-EC058DF4794F}" type="datetimeFigureOut">
              <a:rPr lang="en-AU" smtClean="0"/>
              <a:t>25/7/20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4551A-92BF-4362-9A88-DFCFA1B14482}" type="slidenum">
              <a:rPr lang="en-AU" smtClean="0"/>
              <a:t>‹#›</a:t>
            </a:fld>
            <a:endParaRPr lang="en-AU"/>
          </a:p>
        </p:txBody>
      </p:sp>
    </p:spTree>
    <p:extLst>
      <p:ext uri="{BB962C8B-B14F-4D97-AF65-F5344CB8AC3E}">
        <p14:creationId xmlns:p14="http://schemas.microsoft.com/office/powerpoint/2010/main" val="2351272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effectLst/>
                <a:latin typeface="+mn-lt"/>
                <a:ea typeface="+mn-ea"/>
                <a:cs typeface="+mn-cs"/>
              </a:rPr>
              <a:t>Copy number analysis of JFCF-6 cell lines. </a:t>
            </a:r>
            <a:r>
              <a:rPr lang="en-AU"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WGS copy number results of JFCF-6 parental cell (P15) and immortalized cell lines. The colour in figure scales from blue (loss) to white(neutral) and to red (amplification). 7q is highlighted as most ALT cell present loss in this region while TEL cells do not. </a:t>
            </a:r>
            <a:r>
              <a:rPr lang="en-AU" sz="1200" b="1" kern="1200" dirty="0">
                <a:solidFill>
                  <a:schemeClr val="tx1"/>
                </a:solidFill>
                <a:effectLst/>
                <a:latin typeface="+mn-lt"/>
                <a:ea typeface="+mn-ea"/>
                <a:cs typeface="+mn-cs"/>
              </a:rPr>
              <a:t>(b) (c) </a:t>
            </a:r>
            <a:r>
              <a:rPr lang="en-AU" sz="1200" kern="1200" dirty="0">
                <a:solidFill>
                  <a:schemeClr val="tx1"/>
                </a:solidFill>
                <a:effectLst/>
                <a:latin typeface="+mn-lt"/>
                <a:ea typeface="+mn-ea"/>
                <a:cs typeface="+mn-cs"/>
              </a:rPr>
              <a:t>The frequency of copy number variance shown in ALT and TEL groups.  </a:t>
            </a:r>
            <a:r>
              <a:rPr lang="en-US" altLang="zh-CN" sz="1200" kern="1200" dirty="0">
                <a:solidFill>
                  <a:schemeClr val="tx1"/>
                </a:solidFill>
                <a:effectLst/>
                <a:latin typeface="+mn-lt"/>
                <a:ea typeface="+mn-ea"/>
                <a:cs typeface="+mn-cs"/>
              </a:rPr>
              <a:t>R</a:t>
            </a:r>
            <a:r>
              <a:rPr lang="en-AU" sz="1200" kern="1200" dirty="0">
                <a:solidFill>
                  <a:schemeClr val="tx1"/>
                </a:solidFill>
                <a:effectLst/>
                <a:latin typeface="+mn-lt"/>
                <a:ea typeface="+mn-ea"/>
                <a:cs typeface="+mn-cs"/>
              </a:rPr>
              <a:t>ed col</a:t>
            </a:r>
            <a:r>
              <a:rPr lang="en-US" altLang="zh-CN" sz="1200" kern="1200" dirty="0">
                <a:solidFill>
                  <a:schemeClr val="tx1"/>
                </a:solidFill>
                <a:effectLst/>
                <a:latin typeface="+mn-lt"/>
                <a:ea typeface="+mn-ea"/>
                <a:cs typeface="+mn-cs"/>
              </a:rPr>
              <a:t>our</a:t>
            </a:r>
            <a:r>
              <a:rPr lang="en-AU" sz="1200" kern="1200" dirty="0">
                <a:solidFill>
                  <a:schemeClr val="tx1"/>
                </a:solidFill>
                <a:effectLst/>
                <a:latin typeface="+mn-lt"/>
                <a:ea typeface="+mn-ea"/>
                <a:cs typeface="+mn-cs"/>
              </a:rPr>
              <a:t> indicates gain and blue colour demonstrates loss. </a:t>
            </a:r>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5</a:t>
            </a:fld>
            <a:endParaRPr lang="en-AU"/>
          </a:p>
        </p:txBody>
      </p:sp>
    </p:spTree>
    <p:extLst>
      <p:ext uri="{BB962C8B-B14F-4D97-AF65-F5344CB8AC3E}">
        <p14:creationId xmlns:p14="http://schemas.microsoft.com/office/powerpoint/2010/main" val="3658330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Impact of Copy Number abundance (CNA) on RNA and protein expressions.</a:t>
            </a:r>
          </a:p>
          <a:p>
            <a:r>
              <a:rPr lang="en-US" b="0" dirty="0"/>
              <a:t>(a) The upper panels present the correlation of copy number abundance ( x-axis) with RNA (right) and protein (left) expression levels ( y-axis) among JFCF-6 immortal cell lines. On both axis, genes are ordered based on location. Significant correlations ( Spearman correlation, BH adjusted p-value &lt; 0.01) are highlighted in red (positive) and green (negative). The lower panels shows the number of significant correlations between CNV and RNA/protein. Blue bars shows the correlations specific to RNA or protein while the black bars indicate the common correlation in mRNA and protein.  CNV on 7q, 10q  and 20q show significant </a:t>
            </a:r>
            <a:r>
              <a:rPr lang="en-AU" dirty="0"/>
              <a:t>trans-affection on gene expressions. (b) Correlations of mRNA and protein expressions in JFCF-6 immortal cell lines ( Pearson correlation). (c) Scatter plots depict protein (x-axis) and RNA expressions (y-axis). Genes localized on 7q, 10q and 20q are highlighted in different colours.   </a:t>
            </a:r>
            <a:endParaRPr lang="en-AU" b="0" dirty="0"/>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6</a:t>
            </a:fld>
            <a:endParaRPr lang="en-AU"/>
          </a:p>
        </p:txBody>
      </p:sp>
    </p:spTree>
    <p:extLst>
      <p:ext uri="{BB962C8B-B14F-4D97-AF65-F5344CB8AC3E}">
        <p14:creationId xmlns:p14="http://schemas.microsoft.com/office/powerpoint/2010/main" val="205579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Quantitative proteomics of JFCF-6 cell lines</a:t>
            </a:r>
          </a:p>
          <a:p>
            <a:r>
              <a:rPr lang="en-AU" b="0" dirty="0"/>
              <a:t>(a) </a:t>
            </a:r>
            <a:r>
              <a:rPr lang="en-US" b="0" dirty="0"/>
              <a:t>Heat map of the 4,541 proteins from the quantitative proteomic data presents the unsupervised clustering of all JFCF-6 cell lines, showing distinctions between mortal, ALT and TEL cells. (b) </a:t>
            </a:r>
            <a:r>
              <a:rPr lang="en-AU" b="0" dirty="0"/>
              <a:t>Principal component analysis (PCA) of all proteins detected in JFCF-6 immortal cell lines shows the unsupervised clustering of ALT and TEL cells. (c) Volcano plot (</a:t>
            </a:r>
            <a:r>
              <a:rPr lang="en-AU" dirty="0"/>
              <a:t>log2-Fold change vs  –log10(p-value)) </a:t>
            </a:r>
            <a:r>
              <a:rPr lang="en-AU" b="0" dirty="0"/>
              <a:t>shows the significantly differentially expressed proteins which were filtered using p-value &lt; 0.05 and abs |log2(fold change)| &gt;= 0.5. The proteins significantly upregulated in ALT cells are shown in red colour and the ones upregulated in TEL+ cells are highlighted in green. Black dots highlight the differentially expressed TM proteins. (d) Over representation enrichment results showing the top10 GO biological processes ( FDR &lt; 0.01) of the genes significantly upregulated in ALT cells. The colour of bar indicates FDR significance and the x-axis presents the gene enrichment ratio of corresponding GO terms. For the proteins significantly upregulated in TEL cells, no GO terms pass the significance threshold ( FDR &lt; 0.05).  (e) Over representation analysis shows the top enriched chromosomal locations ( FDR &lt; 0.05) of the genes significantly upregulated in TEL+ cells. For the genes significantly upregulated in ALT+ cell lines, there is no enriched chromosomal locations that pass the FDR significance cut-off (0.05). (f)(g)  GSEA analysis shows the top10 GO terms of the genes upregulated in ALT+ (reds) and TEL+ (greens) cells separately. The colour scale of bars suggest the FDR significance and the x-axis shows the normalized enrichment score. </a:t>
            </a:r>
            <a:endParaRPr lang="en-AU" dirty="0"/>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7</a:t>
            </a:fld>
            <a:endParaRPr lang="en-AU"/>
          </a:p>
        </p:txBody>
      </p:sp>
    </p:spTree>
    <p:extLst>
      <p:ext uri="{BB962C8B-B14F-4D97-AF65-F5344CB8AC3E}">
        <p14:creationId xmlns:p14="http://schemas.microsoft.com/office/powerpoint/2010/main" val="10815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Proteomic data quality check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a:t>
            </a:r>
            <a:r>
              <a:rPr lang="en-US" dirty="0" err="1"/>
              <a:t>sne</a:t>
            </a:r>
            <a:r>
              <a:rPr lang="en-US" dirty="0"/>
              <a:t> plot of the JFCF-6 cell samples. </a:t>
            </a:r>
            <a:r>
              <a:rPr lang="en-US" sz="1200" dirty="0"/>
              <a:t>Each cell line has biological replicates from independent cell cultures. Left figure show the clustering of replicates from the same cell line. Right shows the clustering of different cell groups. (b) Coefficient of variation of different cell lines. (c) Heatmap shows the Pearson correlations of JFCF-6 samples. (d) Dot plot shows the Pearson correlation R values of JFCF-6 replicate samples. The median value is 0.975 which was highlighted in the figure. (e) Missing rate of each cell line after the merge of biological replicates. </a:t>
            </a:r>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11</a:t>
            </a:fld>
            <a:endParaRPr lang="en-AU"/>
          </a:p>
        </p:txBody>
      </p:sp>
    </p:spTree>
    <p:extLst>
      <p:ext uri="{BB962C8B-B14F-4D97-AF65-F5344CB8AC3E}">
        <p14:creationId xmlns:p14="http://schemas.microsoft.com/office/powerpoint/2010/main" val="405019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a:t>
            </a:r>
            <a:r>
              <a:rPr lang="en-US" dirty="0" err="1"/>
              <a:t>sne</a:t>
            </a:r>
            <a:r>
              <a:rPr lang="en-US" dirty="0"/>
              <a:t> plot of the JFCF-6 cell samples. </a:t>
            </a:r>
            <a:r>
              <a:rPr lang="en-US" sz="1200" dirty="0"/>
              <a:t>Each cell line has biological triplicates from independent cell cultures ( JFCF-6/T.1J/1.3C has six biological repeats). Different colors </a:t>
            </a:r>
            <a:r>
              <a:rPr lang="en-US" sz="1200" dirty="0" err="1"/>
              <a:t>hight</a:t>
            </a:r>
            <a:r>
              <a:rPr lang="en-US" sz="1200" dirty="0"/>
              <a:t> different cell lines. (b) Clustering map of JFCF-6 samples.   </a:t>
            </a:r>
            <a:endParaRPr lang="en-AU" dirty="0"/>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12</a:t>
            </a:fld>
            <a:endParaRPr lang="en-AU"/>
          </a:p>
        </p:txBody>
      </p:sp>
    </p:spTree>
    <p:extLst>
      <p:ext uri="{BB962C8B-B14F-4D97-AF65-F5344CB8AC3E}">
        <p14:creationId xmlns:p14="http://schemas.microsoft.com/office/powerpoint/2010/main" val="3015167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lumMod val="50000"/>
                  </a:schemeClr>
                </a:solidFill>
              </a:rPr>
              <a:t>Telomere maintenance relevant somatic mutations</a:t>
            </a:r>
          </a:p>
          <a:p>
            <a:r>
              <a:rPr lang="en-AU" sz="1200" b="1" kern="1200" dirty="0">
                <a:solidFill>
                  <a:schemeClr val="tx1"/>
                </a:solidFill>
                <a:effectLst/>
                <a:latin typeface="+mn-lt"/>
                <a:ea typeface="+mn-ea"/>
                <a:cs typeface="+mn-cs"/>
              </a:rPr>
              <a:t>(a) </a:t>
            </a:r>
            <a:r>
              <a:rPr lang="en-AU" sz="1200" kern="1200" dirty="0">
                <a:solidFill>
                  <a:schemeClr val="tx1"/>
                </a:solidFill>
                <a:effectLst/>
                <a:latin typeface="+mn-lt"/>
                <a:ea typeface="+mn-ea"/>
                <a:cs typeface="+mn-cs"/>
              </a:rPr>
              <a:t>heatmap presents non-silent mutations in TM-associated genes which were filtered based on </a:t>
            </a:r>
            <a:r>
              <a:rPr lang="en-AU" sz="1200" kern="1200" dirty="0" err="1">
                <a:solidFill>
                  <a:schemeClr val="tx1"/>
                </a:solidFill>
                <a:effectLst/>
                <a:latin typeface="+mn-lt"/>
                <a:ea typeface="+mn-ea"/>
                <a:cs typeface="+mn-cs"/>
              </a:rPr>
              <a:t>TelNet</a:t>
            </a:r>
            <a:r>
              <a:rPr lang="en-AU" sz="1200" kern="1200" dirty="0">
                <a:solidFill>
                  <a:schemeClr val="tx1"/>
                </a:solidFill>
                <a:effectLst/>
                <a:latin typeface="+mn-lt"/>
                <a:ea typeface="+mn-ea"/>
                <a:cs typeface="+mn-cs"/>
              </a:rPr>
              <a:t> database. </a:t>
            </a:r>
            <a:r>
              <a:rPr lang="en-AU" sz="1200" b="1" kern="1200" dirty="0">
                <a:solidFill>
                  <a:schemeClr val="tx1"/>
                </a:solidFill>
                <a:effectLst/>
                <a:latin typeface="+mn-lt"/>
                <a:ea typeface="+mn-ea"/>
                <a:cs typeface="+mn-cs"/>
              </a:rPr>
              <a:t>(b) </a:t>
            </a:r>
            <a:r>
              <a:rPr lang="en-AU" sz="1200" kern="1200" dirty="0">
                <a:solidFill>
                  <a:schemeClr val="tx1"/>
                </a:solidFill>
                <a:effectLst/>
                <a:latin typeface="+mn-lt"/>
                <a:ea typeface="+mn-ea"/>
                <a:cs typeface="+mn-cs"/>
              </a:rPr>
              <a:t>Venn diagram displays the common and distinct numbers of mutated TM genes in different cell groups.  </a:t>
            </a:r>
            <a:r>
              <a:rPr lang="en-AU" sz="1200" b="1" kern="1200" dirty="0">
                <a:solidFill>
                  <a:schemeClr val="tx1"/>
                </a:solidFill>
                <a:effectLst/>
                <a:latin typeface="+mn-lt"/>
                <a:ea typeface="+mn-ea"/>
                <a:cs typeface="+mn-cs"/>
              </a:rPr>
              <a:t>(c) </a:t>
            </a:r>
            <a:r>
              <a:rPr lang="en-AU" sz="1200" kern="1200" dirty="0">
                <a:solidFill>
                  <a:schemeClr val="tx1"/>
                </a:solidFill>
                <a:effectLst/>
                <a:latin typeface="+mn-lt"/>
                <a:ea typeface="+mn-ea"/>
                <a:cs typeface="+mn-cs"/>
              </a:rPr>
              <a:t>Top enriched pathways of mutated TM genes in ALT and TEL cell lines. This analysis was processed with </a:t>
            </a:r>
            <a:r>
              <a:rPr lang="en-AU" sz="1200" kern="1200" dirty="0" err="1">
                <a:solidFill>
                  <a:schemeClr val="tx1"/>
                </a:solidFill>
                <a:effectLst/>
                <a:latin typeface="+mn-lt"/>
                <a:ea typeface="+mn-ea"/>
                <a:cs typeface="+mn-cs"/>
              </a:rPr>
              <a:t>Toppgene</a:t>
            </a:r>
            <a:r>
              <a:rPr lang="en-AU" sz="1200" kern="1200" dirty="0">
                <a:solidFill>
                  <a:schemeClr val="tx1"/>
                </a:solidFill>
                <a:effectLst/>
                <a:latin typeface="+mn-lt"/>
                <a:ea typeface="+mn-ea"/>
                <a:cs typeface="+mn-cs"/>
              </a:rPr>
              <a:t> Suite. </a:t>
            </a:r>
            <a:r>
              <a:rPr lang="en-AU" sz="1200" b="1" kern="1200" dirty="0">
                <a:solidFill>
                  <a:schemeClr val="tx1"/>
                </a:solidFill>
                <a:effectLst/>
                <a:latin typeface="+mn-lt"/>
                <a:ea typeface="+mn-ea"/>
                <a:cs typeface="+mn-cs"/>
              </a:rPr>
              <a:t>(d) </a:t>
            </a:r>
            <a:r>
              <a:rPr lang="en-AU" sz="1200" kern="1200" dirty="0">
                <a:solidFill>
                  <a:schemeClr val="tx1"/>
                </a:solidFill>
                <a:effectLst/>
                <a:latin typeface="+mn-lt"/>
                <a:ea typeface="+mn-ea"/>
                <a:cs typeface="+mn-cs"/>
              </a:rPr>
              <a:t>Protein-protein interaction (PPI) network shows the genes involved in the top pathways labelled with * in </a:t>
            </a:r>
            <a:r>
              <a:rPr lang="en-AU" sz="1200" b="1" kern="1200" dirty="0">
                <a:solidFill>
                  <a:schemeClr val="tx1"/>
                </a:solidFill>
                <a:effectLst/>
                <a:latin typeface="+mn-lt"/>
                <a:ea typeface="+mn-ea"/>
                <a:cs typeface="+mn-cs"/>
              </a:rPr>
              <a:t>(c)</a:t>
            </a:r>
            <a:r>
              <a:rPr lang="en-AU" sz="1200" kern="1200" dirty="0">
                <a:solidFill>
                  <a:schemeClr val="tx1"/>
                </a:solidFill>
                <a:effectLst/>
                <a:latin typeface="+mn-lt"/>
                <a:ea typeface="+mn-ea"/>
                <a:cs typeface="+mn-cs"/>
              </a:rPr>
              <a:t>.  The PPI analysis was processed via STRING 11.0 with default settings and virtualized via </a:t>
            </a:r>
            <a:r>
              <a:rPr lang="en-AU" sz="1200" kern="1200" dirty="0" err="1">
                <a:solidFill>
                  <a:schemeClr val="tx1"/>
                </a:solidFill>
                <a:effectLst/>
                <a:latin typeface="+mn-lt"/>
                <a:ea typeface="+mn-ea"/>
                <a:cs typeface="+mn-cs"/>
              </a:rPr>
              <a:t>Cytoscape</a:t>
            </a:r>
            <a:r>
              <a:rPr lang="en-AU" sz="1200" kern="1200" dirty="0">
                <a:solidFill>
                  <a:schemeClr val="tx1"/>
                </a:solidFill>
                <a:effectLst/>
                <a:latin typeface="+mn-lt"/>
                <a:ea typeface="+mn-ea"/>
                <a:cs typeface="+mn-cs"/>
              </a:rPr>
              <a:t>. </a:t>
            </a:r>
            <a:endParaRPr lang="en-AU" sz="1200" b="1"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7AA4551A-92BF-4362-9A88-DFCFA1B14482}" type="slidenum">
              <a:rPr lang="en-AU" smtClean="0"/>
              <a:t>13</a:t>
            </a:fld>
            <a:endParaRPr lang="en-AU"/>
          </a:p>
        </p:txBody>
      </p:sp>
    </p:spTree>
    <p:extLst>
      <p:ext uri="{BB962C8B-B14F-4D97-AF65-F5344CB8AC3E}">
        <p14:creationId xmlns:p14="http://schemas.microsoft.com/office/powerpoint/2010/main" val="277288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2C33-3A5D-43C2-B6F5-1A6D723FC8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54C8F3C-98B9-4211-8AD5-F7A56EA422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AFF1A9D-33FD-4D4A-A8AD-21DDEDD2B4F4}"/>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5" name="Footer Placeholder 4">
            <a:extLst>
              <a:ext uri="{FF2B5EF4-FFF2-40B4-BE49-F238E27FC236}">
                <a16:creationId xmlns:a16="http://schemas.microsoft.com/office/drawing/2014/main" id="{B389340F-FAE6-4665-88CD-595040009F8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0B61ACD-C653-48A7-B322-9BE923D7EE9E}"/>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3339022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1F0A-3AD2-426B-83A2-F0A9F38F995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C729BDD-2AC9-42EA-B190-876682F480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99DAFAA-BF94-43D7-B696-5ABE84825B3F}"/>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5" name="Footer Placeholder 4">
            <a:extLst>
              <a:ext uri="{FF2B5EF4-FFF2-40B4-BE49-F238E27FC236}">
                <a16:creationId xmlns:a16="http://schemas.microsoft.com/office/drawing/2014/main" id="{DA4AD91E-50EB-46FD-BD8D-4E13AE1E1A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221377F-F1FA-46DA-BBF5-F1EC6E34863D}"/>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1587291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5B67D-A800-4AF7-8ADB-1B479D1E4C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4070598-BD12-4D0E-A206-EC4F063C03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5B59F5A-500A-447D-AA2E-75071724A392}"/>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5" name="Footer Placeholder 4">
            <a:extLst>
              <a:ext uri="{FF2B5EF4-FFF2-40B4-BE49-F238E27FC236}">
                <a16:creationId xmlns:a16="http://schemas.microsoft.com/office/drawing/2014/main" id="{8C156FCE-60F8-4436-B04E-4F53A014974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766122-1F51-442B-8456-6440D498734E}"/>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204933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463B-B547-4265-8B8D-850DCFF69FD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AD32609-5187-4548-BFB5-1F1AB4C454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EC22939-7C1A-4612-A39B-A09123AE4362}"/>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5" name="Footer Placeholder 4">
            <a:extLst>
              <a:ext uri="{FF2B5EF4-FFF2-40B4-BE49-F238E27FC236}">
                <a16:creationId xmlns:a16="http://schemas.microsoft.com/office/drawing/2014/main" id="{2485FC59-72B4-4CD9-BB20-A401997DA0A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0BB0411-13F1-4E76-937F-B4E2237780B7}"/>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367113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C19A-C594-4A50-8E57-339DC7E3F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D041DFD-4C5A-4880-9F6B-8658A1018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03E86D-3A86-4B37-A9BC-529C17C93CE1}"/>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5" name="Footer Placeholder 4">
            <a:extLst>
              <a:ext uri="{FF2B5EF4-FFF2-40B4-BE49-F238E27FC236}">
                <a16:creationId xmlns:a16="http://schemas.microsoft.com/office/drawing/2014/main" id="{714B6F86-FD39-4923-975C-21841E071B7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E4A39B0-8687-4ABB-943C-2C8227061E1A}"/>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62975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4761C-8855-4BE3-91D5-A69E290BF6C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8D3311C-7A6A-4C32-B081-3F7B9DF3C2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D4F3682-E714-4643-A912-B8FB6E18FB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6FE75DB-D1C7-4E46-85CF-B185BD1AE4CB}"/>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6" name="Footer Placeholder 5">
            <a:extLst>
              <a:ext uri="{FF2B5EF4-FFF2-40B4-BE49-F238E27FC236}">
                <a16:creationId xmlns:a16="http://schemas.microsoft.com/office/drawing/2014/main" id="{98D8723E-B22D-41CE-B0CF-1E3EE831CF7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597E06A-1F47-4FE9-A514-26FAF1AD5CEE}"/>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361974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0DCA-84B8-44E6-A99F-B166844B6D7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DD8E395-674C-460F-8CD7-2C19EEB798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FD15AB-5C7B-4A9D-AAE6-1F0E9D7CFC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89206AB-4FA5-4AD7-90A9-545F7A930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CF25DC-0DE3-466D-872B-2ABCB9923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AA79363-7F70-4871-8A49-CE7A287FB2A9}"/>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8" name="Footer Placeholder 7">
            <a:extLst>
              <a:ext uri="{FF2B5EF4-FFF2-40B4-BE49-F238E27FC236}">
                <a16:creationId xmlns:a16="http://schemas.microsoft.com/office/drawing/2014/main" id="{40E06689-24A0-446D-97FE-C8A22FCB725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D5F0534-9D8A-49A2-8146-6B7252E05488}"/>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117603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B8CA-87A8-488A-9478-A051C4A066F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54F2F25-1032-47F6-8412-005C86C97088}"/>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4" name="Footer Placeholder 3">
            <a:extLst>
              <a:ext uri="{FF2B5EF4-FFF2-40B4-BE49-F238E27FC236}">
                <a16:creationId xmlns:a16="http://schemas.microsoft.com/office/drawing/2014/main" id="{593D9D0F-ED5A-470C-82A4-3C533D1FC6B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BD8CC95-6079-46A3-BBF1-9C10DE973FAE}"/>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379569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35F90-CB08-49BA-BC46-76D11D8A2EDF}"/>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3" name="Footer Placeholder 2">
            <a:extLst>
              <a:ext uri="{FF2B5EF4-FFF2-40B4-BE49-F238E27FC236}">
                <a16:creationId xmlns:a16="http://schemas.microsoft.com/office/drawing/2014/main" id="{2ABA0B72-8613-43B2-B8C5-3940DD7A5C0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0774E85-AA3E-44D1-848B-8FF577883C72}"/>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110595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7A3C-DF89-4826-9E03-CAB541619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1E2865F-56AF-4D69-9596-700AEF8341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15E0D35-0133-428B-92B2-112EC55B3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D0344-B45C-46B9-9E5A-61ED00638081}"/>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6" name="Footer Placeholder 5">
            <a:extLst>
              <a:ext uri="{FF2B5EF4-FFF2-40B4-BE49-F238E27FC236}">
                <a16:creationId xmlns:a16="http://schemas.microsoft.com/office/drawing/2014/main" id="{6DB8DF1A-C47A-4753-88BD-C3443DE2FE9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80140A-4D1C-44BD-A8DC-854B2CE4BAA1}"/>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414661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4FDB-D7B9-48B3-80A7-BA13D99689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E7C04A3-1519-4C16-9408-FF56511F5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2E4573C-8AFB-414C-8803-83FBB803A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9E60B3-82BD-4A04-8F45-2734564C42D9}"/>
              </a:ext>
            </a:extLst>
          </p:cNvPr>
          <p:cNvSpPr>
            <a:spLocks noGrp="1"/>
          </p:cNvSpPr>
          <p:nvPr>
            <p:ph type="dt" sz="half" idx="10"/>
          </p:nvPr>
        </p:nvSpPr>
        <p:spPr/>
        <p:txBody>
          <a:bodyPr/>
          <a:lstStyle/>
          <a:p>
            <a:fld id="{8E32E6CC-104E-41C8-997B-22D87E014FA9}" type="datetimeFigureOut">
              <a:rPr lang="en-AU" smtClean="0"/>
              <a:t>25/7/20</a:t>
            </a:fld>
            <a:endParaRPr lang="en-AU"/>
          </a:p>
        </p:txBody>
      </p:sp>
      <p:sp>
        <p:nvSpPr>
          <p:cNvPr id="6" name="Footer Placeholder 5">
            <a:extLst>
              <a:ext uri="{FF2B5EF4-FFF2-40B4-BE49-F238E27FC236}">
                <a16:creationId xmlns:a16="http://schemas.microsoft.com/office/drawing/2014/main" id="{EF6E6259-60FC-4D1C-B5BB-9088A6E6A46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D28ADA-2746-48EE-AE0E-7AA11FA30FE1}"/>
              </a:ext>
            </a:extLst>
          </p:cNvPr>
          <p:cNvSpPr>
            <a:spLocks noGrp="1"/>
          </p:cNvSpPr>
          <p:nvPr>
            <p:ph type="sldNum" sz="quarter" idx="12"/>
          </p:nvPr>
        </p:nvSpPr>
        <p:spPr/>
        <p:txBody>
          <a:bodyPr/>
          <a:lstStyle/>
          <a:p>
            <a:fld id="{EF811EBD-ADBC-4DCF-A6D2-194EDE2D8BE4}" type="slidenum">
              <a:rPr lang="en-AU" smtClean="0"/>
              <a:t>‹#›</a:t>
            </a:fld>
            <a:endParaRPr lang="en-AU"/>
          </a:p>
        </p:txBody>
      </p:sp>
    </p:spTree>
    <p:extLst>
      <p:ext uri="{BB962C8B-B14F-4D97-AF65-F5344CB8AC3E}">
        <p14:creationId xmlns:p14="http://schemas.microsoft.com/office/powerpoint/2010/main" val="2162602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D7011-3759-4C05-B9B0-771FA4ACF8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A84DB19-72DF-4063-9B6F-6F5DE08D0D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ECC043B-CE6D-4910-A312-2CEA2DD770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2E6CC-104E-41C8-997B-22D87E014FA9}" type="datetimeFigureOut">
              <a:rPr lang="en-AU" smtClean="0"/>
              <a:t>25/7/20</a:t>
            </a:fld>
            <a:endParaRPr lang="en-AU"/>
          </a:p>
        </p:txBody>
      </p:sp>
      <p:sp>
        <p:nvSpPr>
          <p:cNvPr id="5" name="Footer Placeholder 4">
            <a:extLst>
              <a:ext uri="{FF2B5EF4-FFF2-40B4-BE49-F238E27FC236}">
                <a16:creationId xmlns:a16="http://schemas.microsoft.com/office/drawing/2014/main" id="{32A73A19-5B03-478E-A8AC-7E2B09E4A8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353934C-9850-4DC6-B01E-1368C3628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811EBD-ADBC-4DCF-A6D2-194EDE2D8BE4}" type="slidenum">
              <a:rPr lang="en-AU" smtClean="0"/>
              <a:t>‹#›</a:t>
            </a:fld>
            <a:endParaRPr lang="en-AU"/>
          </a:p>
        </p:txBody>
      </p:sp>
    </p:spTree>
    <p:extLst>
      <p:ext uri="{BB962C8B-B14F-4D97-AF65-F5344CB8AC3E}">
        <p14:creationId xmlns:p14="http://schemas.microsoft.com/office/powerpoint/2010/main" val="3083464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emf"/></Relationships>
</file>

<file path=ppt/slides/_rels/slide1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notesSlide" Target="../notesSlides/notesSlide4.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png"/><Relationship Id="rId11" Type="http://schemas.openxmlformats.org/officeDocument/2006/relationships/image" Target="../media/image35.emf"/><Relationship Id="rId5" Type="http://schemas.openxmlformats.org/officeDocument/2006/relationships/image" Target="../media/image37.png"/><Relationship Id="rId10" Type="http://schemas.openxmlformats.org/officeDocument/2006/relationships/oleObject" Target="../embeddings/oleObject11.bin"/><Relationship Id="rId4" Type="http://schemas.openxmlformats.org/officeDocument/2006/relationships/image" Target="../media/image36.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png"/><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emf"/><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7.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30.png"/><Relationship Id="rId2" Type="http://schemas.openxmlformats.org/officeDocument/2006/relationships/slideLayout" Target="../slideLayouts/slideLayout2.xml"/><Relationship Id="rId16" Type="http://schemas.openxmlformats.org/officeDocument/2006/relationships/image" Target="../media/image29.emf"/><Relationship Id="rId1" Type="http://schemas.openxmlformats.org/officeDocument/2006/relationships/vmlDrawing" Target="../drawings/vmlDrawing2.vml"/><Relationship Id="rId6" Type="http://schemas.openxmlformats.org/officeDocument/2006/relationships/image" Target="../media/image25.emf"/><Relationship Id="rId11" Type="http://schemas.openxmlformats.org/officeDocument/2006/relationships/image" Target="../media/image23.png"/><Relationship Id="rId5" Type="http://schemas.openxmlformats.org/officeDocument/2006/relationships/oleObject" Target="../embeddings/oleObject4.bin"/><Relationship Id="rId15" Type="http://schemas.openxmlformats.org/officeDocument/2006/relationships/oleObject" Target="../embeddings/oleObject8.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6.bin"/><Relationship Id="rId1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D24250-DE39-434C-8A72-EE3CCB1F8575}"/>
              </a:ext>
            </a:extLst>
          </p:cNvPr>
          <p:cNvSpPr/>
          <p:nvPr/>
        </p:nvSpPr>
        <p:spPr>
          <a:xfrm>
            <a:off x="666516" y="0"/>
            <a:ext cx="9930999" cy="830997"/>
          </a:xfrm>
          <a:prstGeom prst="rect">
            <a:avLst/>
          </a:prstGeom>
        </p:spPr>
        <p:txBody>
          <a:bodyPr wrap="square">
            <a:spAutoFit/>
          </a:bodyPr>
          <a:lstStyle/>
          <a:p>
            <a:r>
              <a:rPr lang="en-US" sz="2400" b="1" dirty="0"/>
              <a:t>Proteogenomic characterization of immortalized jejunal fibroblast cell lines with different telomere maintenance mechanisms</a:t>
            </a:r>
            <a:endParaRPr lang="en-AU" sz="2400" b="1" dirty="0">
              <a:solidFill>
                <a:srgbClr val="FF0000"/>
              </a:solidFill>
            </a:endParaRPr>
          </a:p>
        </p:txBody>
      </p:sp>
      <p:sp>
        <p:nvSpPr>
          <p:cNvPr id="5" name="TextBox 4">
            <a:extLst>
              <a:ext uri="{FF2B5EF4-FFF2-40B4-BE49-F238E27FC236}">
                <a16:creationId xmlns:a16="http://schemas.microsoft.com/office/drawing/2014/main" id="{21CD233F-9FA7-46DE-9A12-D3C140122BF5}"/>
              </a:ext>
            </a:extLst>
          </p:cNvPr>
          <p:cNvSpPr txBox="1"/>
          <p:nvPr/>
        </p:nvSpPr>
        <p:spPr>
          <a:xfrm>
            <a:off x="657224" y="1502688"/>
            <a:ext cx="6589486" cy="5355312"/>
          </a:xfrm>
          <a:prstGeom prst="rect">
            <a:avLst/>
          </a:prstGeom>
          <a:noFill/>
        </p:spPr>
        <p:txBody>
          <a:bodyPr wrap="square" rtlCol="0">
            <a:spAutoFit/>
          </a:bodyPr>
          <a:lstStyle/>
          <a:p>
            <a:pPr marL="342900" indent="-342900">
              <a:buAutoNum type="arabicPeriod"/>
            </a:pPr>
            <a:r>
              <a:rPr lang="en-US" dirty="0"/>
              <a:t>Immortal cell lines with different TMMs established from the same origin</a:t>
            </a:r>
          </a:p>
          <a:p>
            <a:pPr marL="342900" indent="-342900">
              <a:buAutoNum type="arabicPeriod"/>
            </a:pPr>
            <a:endParaRPr lang="en-US" dirty="0"/>
          </a:p>
          <a:p>
            <a:pPr marL="342900" indent="-342900">
              <a:buFontTx/>
              <a:buAutoNum type="arabicPeriod"/>
            </a:pPr>
            <a:r>
              <a:rPr lang="en-US" dirty="0"/>
              <a:t>Similar levels of genome mutation and rearrangement posed in ALT/TEL cell groups</a:t>
            </a:r>
          </a:p>
          <a:p>
            <a:pPr marL="342900" indent="-342900">
              <a:buFontTx/>
              <a:buAutoNum type="arabicPeriod"/>
            </a:pPr>
            <a:endParaRPr lang="en-US" dirty="0"/>
          </a:p>
          <a:p>
            <a:pPr marL="342900" indent="-342900">
              <a:buFontTx/>
              <a:buAutoNum type="arabicPeriod"/>
            </a:pPr>
            <a:r>
              <a:rPr lang="en-US" dirty="0"/>
              <a:t>Loss of ATRX as a universal feature in JFCF-6 ALT cells</a:t>
            </a:r>
          </a:p>
          <a:p>
            <a:pPr marL="342900" indent="-342900">
              <a:buFontTx/>
              <a:buAutoNum type="arabicPeriod"/>
            </a:pPr>
            <a:endParaRPr lang="en-US" dirty="0"/>
          </a:p>
          <a:p>
            <a:pPr marL="342900" indent="-342900">
              <a:buFontTx/>
              <a:buAutoNum type="arabicPeriod"/>
            </a:pPr>
            <a:r>
              <a:rPr lang="en-US" dirty="0"/>
              <a:t>Loss of 7q as significant features in JFCF-6 ALT cells</a:t>
            </a:r>
          </a:p>
          <a:p>
            <a:pPr marL="342900" indent="-342900">
              <a:buFontTx/>
              <a:buAutoNum type="arabicPeriod"/>
            </a:pPr>
            <a:endParaRPr lang="en-US" dirty="0"/>
          </a:p>
          <a:p>
            <a:pPr marL="342900" indent="-342900">
              <a:buFontTx/>
              <a:buAutoNum type="arabicPeriod"/>
            </a:pPr>
            <a:r>
              <a:rPr lang="en-US" dirty="0"/>
              <a:t>Positive associations of CNA on 7q,10q and 20q with gene expressions</a:t>
            </a:r>
          </a:p>
          <a:p>
            <a:pPr marL="342900" indent="-342900">
              <a:buFontTx/>
              <a:buAutoNum type="arabicPeriod"/>
            </a:pPr>
            <a:endParaRPr lang="en-US" dirty="0"/>
          </a:p>
          <a:p>
            <a:pPr marL="342900" indent="-342900">
              <a:buFontTx/>
              <a:buAutoNum type="arabicPeriod"/>
            </a:pPr>
            <a:r>
              <a:rPr lang="en-US" dirty="0"/>
              <a:t>Quantitative proteomics present distinctions between parental, ALT and TEL cell lines</a:t>
            </a:r>
          </a:p>
          <a:p>
            <a:pPr marL="342900" indent="-342900">
              <a:buFontTx/>
              <a:buAutoNum type="arabicPeriod"/>
            </a:pPr>
            <a:endParaRPr lang="en-US" dirty="0">
              <a:solidFill>
                <a:srgbClr val="FF0000"/>
              </a:solidFill>
            </a:endParaRPr>
          </a:p>
          <a:p>
            <a:pPr marL="342900" indent="-342900">
              <a:buFontTx/>
              <a:buAutoNum type="arabicPeriod"/>
            </a:pPr>
            <a:r>
              <a:rPr lang="en-US" dirty="0"/>
              <a:t>Proteogenomic model of immortalization process in JFCF-6 cells   </a:t>
            </a:r>
            <a:endParaRPr lang="en-AU" dirty="0">
              <a:solidFill>
                <a:srgbClr val="FF0000"/>
              </a:solidFill>
            </a:endParaRPr>
          </a:p>
          <a:p>
            <a:pPr marL="342900" indent="-342900">
              <a:buFontTx/>
              <a:buAutoNum type="arabicPeriod"/>
            </a:pPr>
            <a:endParaRPr lang="en-US" dirty="0">
              <a:solidFill>
                <a:srgbClr val="FF0000"/>
              </a:solidFill>
            </a:endParaRPr>
          </a:p>
          <a:p>
            <a:pPr marL="342900" indent="-342900">
              <a:buFontTx/>
              <a:buAutoNum type="arabicPeriod"/>
            </a:pPr>
            <a:r>
              <a:rPr lang="en-US" dirty="0"/>
              <a:t>Identification of novel TM signatures </a:t>
            </a:r>
            <a:endParaRPr lang="en-US" sz="1600" dirty="0"/>
          </a:p>
        </p:txBody>
      </p:sp>
      <p:sp>
        <p:nvSpPr>
          <p:cNvPr id="8" name="Rectangle 7">
            <a:extLst>
              <a:ext uri="{FF2B5EF4-FFF2-40B4-BE49-F238E27FC236}">
                <a16:creationId xmlns:a16="http://schemas.microsoft.com/office/drawing/2014/main" id="{95FB9EC6-EE39-47C9-90D0-BF6E2A7EC703}"/>
              </a:ext>
            </a:extLst>
          </p:cNvPr>
          <p:cNvSpPr/>
          <p:nvPr/>
        </p:nvSpPr>
        <p:spPr>
          <a:xfrm>
            <a:off x="596212" y="1055357"/>
            <a:ext cx="9930999" cy="400110"/>
          </a:xfrm>
          <a:prstGeom prst="rect">
            <a:avLst/>
          </a:prstGeom>
        </p:spPr>
        <p:txBody>
          <a:bodyPr wrap="square">
            <a:spAutoFit/>
          </a:bodyPr>
          <a:lstStyle/>
          <a:p>
            <a:r>
              <a:rPr lang="en-US" sz="2000" b="1" dirty="0"/>
              <a:t>Key points:</a:t>
            </a:r>
            <a:endParaRPr lang="en-AU" sz="2000" b="1" dirty="0">
              <a:solidFill>
                <a:srgbClr val="FF0000"/>
              </a:solidFill>
            </a:endParaRPr>
          </a:p>
        </p:txBody>
      </p:sp>
    </p:spTree>
    <p:extLst>
      <p:ext uri="{BB962C8B-B14F-4D97-AF65-F5344CB8AC3E}">
        <p14:creationId xmlns:p14="http://schemas.microsoft.com/office/powerpoint/2010/main" val="2211550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050CCB8-8A3F-4FAB-933C-AD861AB61C7D}"/>
              </a:ext>
            </a:extLst>
          </p:cNvPr>
          <p:cNvGrpSpPr/>
          <p:nvPr/>
        </p:nvGrpSpPr>
        <p:grpSpPr>
          <a:xfrm>
            <a:off x="411752" y="1721328"/>
            <a:ext cx="2155740" cy="1700050"/>
            <a:chOff x="358859" y="7793952"/>
            <a:chExt cx="2155740" cy="1700050"/>
          </a:xfrm>
        </p:grpSpPr>
        <p:sp>
          <p:nvSpPr>
            <p:cNvPr id="5" name="TextBox 4">
              <a:extLst>
                <a:ext uri="{FF2B5EF4-FFF2-40B4-BE49-F238E27FC236}">
                  <a16:creationId xmlns:a16="http://schemas.microsoft.com/office/drawing/2014/main" id="{07856130-11A7-466D-9740-DF95E70DD1ED}"/>
                </a:ext>
              </a:extLst>
            </p:cNvPr>
            <p:cNvSpPr txBox="1"/>
            <p:nvPr/>
          </p:nvSpPr>
          <p:spPr>
            <a:xfrm>
              <a:off x="669760" y="7793952"/>
              <a:ext cx="1844839" cy="253916"/>
            </a:xfrm>
            <a:prstGeom prst="rect">
              <a:avLst/>
            </a:prstGeom>
            <a:noFill/>
          </p:spPr>
          <p:txBody>
            <a:bodyPr wrap="square" rtlCol="0">
              <a:spAutoFit/>
            </a:bodyPr>
            <a:lstStyle/>
            <a:p>
              <a:r>
                <a:rPr lang="en-US" sz="1050" b="1" dirty="0"/>
                <a:t>POT1(7q31.33)</a:t>
              </a:r>
              <a:endParaRPr lang="en-AU" sz="1050" b="1" dirty="0"/>
            </a:p>
          </p:txBody>
        </p:sp>
        <p:graphicFrame>
          <p:nvGraphicFramePr>
            <p:cNvPr id="6" name="Object 5">
              <a:extLst>
                <a:ext uri="{FF2B5EF4-FFF2-40B4-BE49-F238E27FC236}">
                  <a16:creationId xmlns:a16="http://schemas.microsoft.com/office/drawing/2014/main" id="{1A91E111-86EE-4A4A-A9A7-74C5113330E0}"/>
                </a:ext>
              </a:extLst>
            </p:cNvPr>
            <p:cNvGraphicFramePr>
              <a:graphicFrameLocks noChangeAspect="1"/>
            </p:cNvGraphicFramePr>
            <p:nvPr>
              <p:extLst>
                <p:ext uri="{D42A27DB-BD31-4B8C-83A1-F6EECF244321}">
                  <p14:modId xmlns:p14="http://schemas.microsoft.com/office/powerpoint/2010/main" val="281171795"/>
                </p:ext>
              </p:extLst>
            </p:nvPr>
          </p:nvGraphicFramePr>
          <p:xfrm>
            <a:off x="358859" y="7869989"/>
            <a:ext cx="1279525" cy="1624013"/>
          </p:xfrm>
          <a:graphic>
            <a:graphicData uri="http://schemas.openxmlformats.org/presentationml/2006/ole">
              <mc:AlternateContent xmlns:mc="http://schemas.openxmlformats.org/markup-compatibility/2006">
                <mc:Choice xmlns:v="urn:schemas-microsoft-com:vml" Requires="v">
                  <p:oleObj spid="_x0000_s4104" name="Prism 8" r:id="rId3" imgW="1279202" imgH="1623935" progId="Prism8.Document">
                    <p:embed/>
                  </p:oleObj>
                </mc:Choice>
                <mc:Fallback>
                  <p:oleObj name="Prism 8" r:id="rId3" imgW="1279202" imgH="1623935" progId="Prism8.Document">
                    <p:embed/>
                    <p:pic>
                      <p:nvPicPr>
                        <p:cNvPr id="6" name="Object 5">
                          <a:extLst>
                            <a:ext uri="{FF2B5EF4-FFF2-40B4-BE49-F238E27FC236}">
                              <a16:creationId xmlns:a16="http://schemas.microsoft.com/office/drawing/2014/main" id="{883AB1E4-C225-468D-9645-93871F15E47A}"/>
                            </a:ext>
                          </a:extLst>
                        </p:cNvPr>
                        <p:cNvPicPr/>
                        <p:nvPr/>
                      </p:nvPicPr>
                      <p:blipFill>
                        <a:blip r:embed="rId4"/>
                        <a:stretch>
                          <a:fillRect/>
                        </a:stretch>
                      </p:blipFill>
                      <p:spPr>
                        <a:xfrm>
                          <a:off x="358859" y="7869989"/>
                          <a:ext cx="1279525" cy="162401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F235E8FA-2C4A-4625-BDAD-57C6BA649EA6}"/>
                </a:ext>
              </a:extLst>
            </p:cNvPr>
            <p:cNvSpPr txBox="1"/>
            <p:nvPr/>
          </p:nvSpPr>
          <p:spPr>
            <a:xfrm>
              <a:off x="1014664" y="9224211"/>
              <a:ext cx="950494" cy="261610"/>
            </a:xfrm>
            <a:prstGeom prst="rect">
              <a:avLst/>
            </a:prstGeom>
            <a:noFill/>
          </p:spPr>
          <p:txBody>
            <a:bodyPr wrap="square" rtlCol="0">
              <a:spAutoFit/>
            </a:bodyPr>
            <a:lstStyle/>
            <a:p>
              <a:r>
                <a:rPr lang="en-US" sz="1050" dirty="0"/>
                <a:t>RNA</a:t>
              </a:r>
              <a:endParaRPr lang="en-AU" sz="1050" dirty="0"/>
            </a:p>
          </p:txBody>
        </p:sp>
      </p:grpSp>
      <p:sp>
        <p:nvSpPr>
          <p:cNvPr id="8" name="TextBox 7">
            <a:extLst>
              <a:ext uri="{FF2B5EF4-FFF2-40B4-BE49-F238E27FC236}">
                <a16:creationId xmlns:a16="http://schemas.microsoft.com/office/drawing/2014/main" id="{D47437D9-132E-4EE2-9641-6CB7B6752047}"/>
              </a:ext>
            </a:extLst>
          </p:cNvPr>
          <p:cNvSpPr txBox="1"/>
          <p:nvPr/>
        </p:nvSpPr>
        <p:spPr>
          <a:xfrm>
            <a:off x="715808" y="1374319"/>
            <a:ext cx="1876927" cy="369332"/>
          </a:xfrm>
          <a:prstGeom prst="rect">
            <a:avLst/>
          </a:prstGeom>
          <a:noFill/>
        </p:spPr>
        <p:txBody>
          <a:bodyPr wrap="square" rtlCol="0">
            <a:spAutoFit/>
          </a:bodyPr>
          <a:lstStyle/>
          <a:p>
            <a:r>
              <a:rPr lang="en-US" b="1" dirty="0"/>
              <a:t>POT1</a:t>
            </a:r>
            <a:endParaRPr lang="en-AU" b="1" dirty="0"/>
          </a:p>
        </p:txBody>
      </p:sp>
      <p:pic>
        <p:nvPicPr>
          <p:cNvPr id="9" name="Picture 8">
            <a:extLst>
              <a:ext uri="{FF2B5EF4-FFF2-40B4-BE49-F238E27FC236}">
                <a16:creationId xmlns:a16="http://schemas.microsoft.com/office/drawing/2014/main" id="{BF23B5C5-7E2D-4D56-8742-0294E3AECE26}"/>
              </a:ext>
            </a:extLst>
          </p:cNvPr>
          <p:cNvPicPr>
            <a:picLocks noChangeAspect="1"/>
          </p:cNvPicPr>
          <p:nvPr/>
        </p:nvPicPr>
        <p:blipFill>
          <a:blip r:embed="rId5"/>
          <a:stretch>
            <a:fillRect/>
          </a:stretch>
        </p:blipFill>
        <p:spPr>
          <a:xfrm>
            <a:off x="2099367" y="1438415"/>
            <a:ext cx="4675973" cy="2453414"/>
          </a:xfrm>
          <a:prstGeom prst="rect">
            <a:avLst/>
          </a:prstGeom>
        </p:spPr>
      </p:pic>
      <p:sp>
        <p:nvSpPr>
          <p:cNvPr id="10" name="Rectangle 9">
            <a:extLst>
              <a:ext uri="{FF2B5EF4-FFF2-40B4-BE49-F238E27FC236}">
                <a16:creationId xmlns:a16="http://schemas.microsoft.com/office/drawing/2014/main" id="{A33614C2-55FC-432F-9554-800712A5987C}"/>
              </a:ext>
            </a:extLst>
          </p:cNvPr>
          <p:cNvSpPr/>
          <p:nvPr/>
        </p:nvSpPr>
        <p:spPr>
          <a:xfrm>
            <a:off x="263839" y="221734"/>
            <a:ext cx="3975512" cy="369332"/>
          </a:xfrm>
          <a:prstGeom prst="rect">
            <a:avLst/>
          </a:prstGeom>
        </p:spPr>
        <p:txBody>
          <a:bodyPr wrap="none">
            <a:spAutoFit/>
          </a:bodyPr>
          <a:lstStyle/>
          <a:p>
            <a:r>
              <a:rPr lang="en-US" b="1" dirty="0"/>
              <a:t>8. Identification of novel TM signatures </a:t>
            </a:r>
            <a:endParaRPr lang="en-US" sz="1600" b="1" dirty="0"/>
          </a:p>
        </p:txBody>
      </p:sp>
      <p:pic>
        <p:nvPicPr>
          <p:cNvPr id="11" name="Picture 10">
            <a:extLst>
              <a:ext uri="{FF2B5EF4-FFF2-40B4-BE49-F238E27FC236}">
                <a16:creationId xmlns:a16="http://schemas.microsoft.com/office/drawing/2014/main" id="{25CD5F4E-6386-40E6-88F5-F46FA794D288}"/>
              </a:ext>
            </a:extLst>
          </p:cNvPr>
          <p:cNvPicPr>
            <a:picLocks noChangeAspect="1"/>
          </p:cNvPicPr>
          <p:nvPr/>
        </p:nvPicPr>
        <p:blipFill>
          <a:blip r:embed="rId6"/>
          <a:stretch>
            <a:fillRect/>
          </a:stretch>
        </p:blipFill>
        <p:spPr>
          <a:xfrm>
            <a:off x="7273461" y="1027816"/>
            <a:ext cx="3063552" cy="2778044"/>
          </a:xfrm>
          <a:prstGeom prst="rect">
            <a:avLst/>
          </a:prstGeom>
        </p:spPr>
      </p:pic>
      <p:sp>
        <p:nvSpPr>
          <p:cNvPr id="12" name="TextBox 11">
            <a:extLst>
              <a:ext uri="{FF2B5EF4-FFF2-40B4-BE49-F238E27FC236}">
                <a16:creationId xmlns:a16="http://schemas.microsoft.com/office/drawing/2014/main" id="{CC9BD9B6-4D57-4888-88BA-774A14912DC3}"/>
              </a:ext>
            </a:extLst>
          </p:cNvPr>
          <p:cNvSpPr txBox="1"/>
          <p:nvPr/>
        </p:nvSpPr>
        <p:spPr>
          <a:xfrm>
            <a:off x="495300" y="6124575"/>
            <a:ext cx="4876800" cy="369332"/>
          </a:xfrm>
          <a:prstGeom prst="rect">
            <a:avLst/>
          </a:prstGeom>
          <a:noFill/>
        </p:spPr>
        <p:txBody>
          <a:bodyPr wrap="square" rtlCol="0">
            <a:spAutoFit/>
          </a:bodyPr>
          <a:lstStyle/>
          <a:p>
            <a:r>
              <a:rPr lang="en-US" dirty="0"/>
              <a:t>Verification experiments needs to be done</a:t>
            </a:r>
            <a:endParaRPr lang="en-AU" dirty="0"/>
          </a:p>
        </p:txBody>
      </p:sp>
      <p:sp>
        <p:nvSpPr>
          <p:cNvPr id="13" name="TextBox 12">
            <a:extLst>
              <a:ext uri="{FF2B5EF4-FFF2-40B4-BE49-F238E27FC236}">
                <a16:creationId xmlns:a16="http://schemas.microsoft.com/office/drawing/2014/main" id="{C64F5316-7BA8-4318-B71D-D15C8653DF98}"/>
              </a:ext>
            </a:extLst>
          </p:cNvPr>
          <p:cNvSpPr txBox="1"/>
          <p:nvPr/>
        </p:nvSpPr>
        <p:spPr>
          <a:xfrm>
            <a:off x="561975" y="4105275"/>
            <a:ext cx="9667875" cy="523220"/>
          </a:xfrm>
          <a:prstGeom prst="rect">
            <a:avLst/>
          </a:prstGeom>
          <a:noFill/>
        </p:spPr>
        <p:txBody>
          <a:bodyPr wrap="square" rtlCol="0">
            <a:spAutoFit/>
          </a:bodyPr>
          <a:lstStyle/>
          <a:p>
            <a:pPr marL="171450" indent="-171450">
              <a:buFont typeface="Arial" panose="020B0604020202020204" pitchFamily="34" charset="0"/>
              <a:buChar char="•"/>
            </a:pPr>
            <a:r>
              <a:rPr lang="en-US" sz="1200" b="1" dirty="0"/>
              <a:t>POT1 is one of the six telomere binding proteins which are </a:t>
            </a:r>
            <a:r>
              <a:rPr lang="en-US" sz="1400" b="1" dirty="0">
                <a:solidFill>
                  <a:srgbClr val="FF0000"/>
                </a:solidFill>
              </a:rPr>
              <a:t>most essential </a:t>
            </a:r>
            <a:r>
              <a:rPr lang="en-US" sz="1200" b="1" dirty="0"/>
              <a:t>for telomere biology</a:t>
            </a:r>
          </a:p>
          <a:p>
            <a:pPr marL="171450" indent="-171450">
              <a:buFont typeface="Arial" panose="020B0604020202020204" pitchFamily="34" charset="0"/>
              <a:buChar char="•"/>
            </a:pPr>
            <a:r>
              <a:rPr lang="en-US" sz="1200" b="1" dirty="0"/>
              <a:t>POT1 is on </a:t>
            </a:r>
            <a:r>
              <a:rPr lang="en-US" sz="1400" b="1" dirty="0">
                <a:solidFill>
                  <a:srgbClr val="FF0000"/>
                </a:solidFill>
              </a:rPr>
              <a:t>7q </a:t>
            </a:r>
            <a:endParaRPr lang="en-AU" sz="1200" b="1" dirty="0">
              <a:solidFill>
                <a:srgbClr val="FF0000"/>
              </a:solidFill>
            </a:endParaRPr>
          </a:p>
        </p:txBody>
      </p:sp>
      <p:sp>
        <p:nvSpPr>
          <p:cNvPr id="15" name="Rectangle 14">
            <a:extLst>
              <a:ext uri="{FF2B5EF4-FFF2-40B4-BE49-F238E27FC236}">
                <a16:creationId xmlns:a16="http://schemas.microsoft.com/office/drawing/2014/main" id="{65CE4402-14E8-4E60-BA95-F448B91BCE9C}"/>
              </a:ext>
            </a:extLst>
          </p:cNvPr>
          <p:cNvSpPr/>
          <p:nvPr/>
        </p:nvSpPr>
        <p:spPr>
          <a:xfrm>
            <a:off x="390114" y="800855"/>
            <a:ext cx="2540311" cy="307777"/>
          </a:xfrm>
          <a:prstGeom prst="rect">
            <a:avLst/>
          </a:prstGeom>
        </p:spPr>
        <p:txBody>
          <a:bodyPr wrap="none">
            <a:spAutoFit/>
          </a:bodyPr>
          <a:lstStyle/>
          <a:p>
            <a:r>
              <a:rPr lang="en-US" sz="1400" b="1" dirty="0"/>
              <a:t>Another candidate worth trying</a:t>
            </a:r>
            <a:endParaRPr lang="en-US" sz="1200" b="1" dirty="0"/>
          </a:p>
        </p:txBody>
      </p:sp>
    </p:spTree>
    <p:extLst>
      <p:ext uri="{BB962C8B-B14F-4D97-AF65-F5344CB8AC3E}">
        <p14:creationId xmlns:p14="http://schemas.microsoft.com/office/powerpoint/2010/main" val="1570055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C5BC4E-34AC-49B7-9E17-01FEE5FD1994}"/>
              </a:ext>
            </a:extLst>
          </p:cNvPr>
          <p:cNvSpPr/>
          <p:nvPr/>
        </p:nvSpPr>
        <p:spPr>
          <a:xfrm>
            <a:off x="263839" y="221734"/>
            <a:ext cx="3072444" cy="369332"/>
          </a:xfrm>
          <a:prstGeom prst="rect">
            <a:avLst/>
          </a:prstGeom>
        </p:spPr>
        <p:txBody>
          <a:bodyPr wrap="none">
            <a:spAutoFit/>
          </a:bodyPr>
          <a:lstStyle/>
          <a:p>
            <a:r>
              <a:rPr lang="en-US" b="1" dirty="0">
                <a:solidFill>
                  <a:schemeClr val="bg1">
                    <a:lumMod val="50000"/>
                  </a:schemeClr>
                </a:solidFill>
              </a:rPr>
              <a:t>Supplementary data.  Data QC</a:t>
            </a:r>
            <a:endParaRPr lang="en-US" sz="1600" b="1" dirty="0">
              <a:solidFill>
                <a:schemeClr val="bg1">
                  <a:lumMod val="50000"/>
                </a:schemeClr>
              </a:solidFill>
            </a:endParaRPr>
          </a:p>
        </p:txBody>
      </p:sp>
      <p:pic>
        <p:nvPicPr>
          <p:cNvPr id="5" name="Picture 4">
            <a:extLst>
              <a:ext uri="{FF2B5EF4-FFF2-40B4-BE49-F238E27FC236}">
                <a16:creationId xmlns:a16="http://schemas.microsoft.com/office/drawing/2014/main" id="{097D48F5-E63F-47F7-8108-F75C00F5ACAE}"/>
              </a:ext>
            </a:extLst>
          </p:cNvPr>
          <p:cNvPicPr>
            <a:picLocks noChangeAspect="1"/>
          </p:cNvPicPr>
          <p:nvPr/>
        </p:nvPicPr>
        <p:blipFill>
          <a:blip r:embed="rId4"/>
          <a:stretch>
            <a:fillRect/>
          </a:stretch>
        </p:blipFill>
        <p:spPr>
          <a:xfrm>
            <a:off x="342910" y="1144269"/>
            <a:ext cx="2993009" cy="2257146"/>
          </a:xfrm>
          <a:prstGeom prst="rect">
            <a:avLst/>
          </a:prstGeom>
        </p:spPr>
      </p:pic>
      <p:pic>
        <p:nvPicPr>
          <p:cNvPr id="6" name="Picture 5">
            <a:extLst>
              <a:ext uri="{FF2B5EF4-FFF2-40B4-BE49-F238E27FC236}">
                <a16:creationId xmlns:a16="http://schemas.microsoft.com/office/drawing/2014/main" id="{C679A610-D1A9-4EE9-BB01-690B9B2A2622}"/>
              </a:ext>
            </a:extLst>
          </p:cNvPr>
          <p:cNvPicPr>
            <a:picLocks noChangeAspect="1"/>
          </p:cNvPicPr>
          <p:nvPr/>
        </p:nvPicPr>
        <p:blipFill>
          <a:blip r:embed="rId5"/>
          <a:stretch>
            <a:fillRect/>
          </a:stretch>
        </p:blipFill>
        <p:spPr>
          <a:xfrm>
            <a:off x="3659768" y="1227995"/>
            <a:ext cx="2598918" cy="2220954"/>
          </a:xfrm>
          <a:prstGeom prst="rect">
            <a:avLst/>
          </a:prstGeom>
        </p:spPr>
      </p:pic>
      <p:sp>
        <p:nvSpPr>
          <p:cNvPr id="7" name="TextBox 6">
            <a:extLst>
              <a:ext uri="{FF2B5EF4-FFF2-40B4-BE49-F238E27FC236}">
                <a16:creationId xmlns:a16="http://schemas.microsoft.com/office/drawing/2014/main" id="{A0656924-4369-4149-B3B2-4CC5E6F9BE16}"/>
              </a:ext>
            </a:extLst>
          </p:cNvPr>
          <p:cNvSpPr txBox="1"/>
          <p:nvPr/>
        </p:nvSpPr>
        <p:spPr>
          <a:xfrm>
            <a:off x="431800" y="749300"/>
            <a:ext cx="2298700" cy="338554"/>
          </a:xfrm>
          <a:prstGeom prst="rect">
            <a:avLst/>
          </a:prstGeom>
          <a:noFill/>
        </p:spPr>
        <p:txBody>
          <a:bodyPr wrap="square" rtlCol="0">
            <a:spAutoFit/>
          </a:bodyPr>
          <a:lstStyle/>
          <a:p>
            <a:r>
              <a:rPr lang="en-US" sz="1600" dirty="0"/>
              <a:t>Proteomic</a:t>
            </a:r>
            <a:endParaRPr lang="en-AU" sz="1600" dirty="0"/>
          </a:p>
        </p:txBody>
      </p:sp>
      <p:sp>
        <p:nvSpPr>
          <p:cNvPr id="9" name="TextBox 8">
            <a:extLst>
              <a:ext uri="{FF2B5EF4-FFF2-40B4-BE49-F238E27FC236}">
                <a16:creationId xmlns:a16="http://schemas.microsoft.com/office/drawing/2014/main" id="{2B1699FC-F132-47C3-87F2-60C9E33B6FE9}"/>
              </a:ext>
            </a:extLst>
          </p:cNvPr>
          <p:cNvSpPr txBox="1"/>
          <p:nvPr/>
        </p:nvSpPr>
        <p:spPr>
          <a:xfrm>
            <a:off x="573676" y="6273225"/>
            <a:ext cx="9345386" cy="584775"/>
          </a:xfrm>
          <a:prstGeom prst="rect">
            <a:avLst/>
          </a:prstGeom>
          <a:noFill/>
        </p:spPr>
        <p:txBody>
          <a:bodyPr wrap="square" rtlCol="0">
            <a:spAutoFit/>
          </a:bodyPr>
          <a:lstStyle/>
          <a:p>
            <a:r>
              <a:rPr lang="en-US" sz="1600" dirty="0"/>
              <a:t>More QC results will be added later. </a:t>
            </a:r>
          </a:p>
          <a:p>
            <a:r>
              <a:rPr lang="en-US" sz="1600" dirty="0"/>
              <a:t>Proteomic and transcriptomic data looks pretty good.  Not sure about genomic data QC, waiting for Simon.</a:t>
            </a:r>
            <a:endParaRPr lang="en-AU" sz="1600" dirty="0"/>
          </a:p>
        </p:txBody>
      </p:sp>
      <p:sp>
        <p:nvSpPr>
          <p:cNvPr id="10" name="TextBox 9">
            <a:extLst>
              <a:ext uri="{FF2B5EF4-FFF2-40B4-BE49-F238E27FC236}">
                <a16:creationId xmlns:a16="http://schemas.microsoft.com/office/drawing/2014/main" id="{E3B29DF4-3CFF-456C-B312-0B669A487961}"/>
              </a:ext>
            </a:extLst>
          </p:cNvPr>
          <p:cNvSpPr txBox="1"/>
          <p:nvPr/>
        </p:nvSpPr>
        <p:spPr>
          <a:xfrm>
            <a:off x="218715" y="1012172"/>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27D5B677-7D58-497D-8BE3-CB3651BFC56D}"/>
              </a:ext>
            </a:extLst>
          </p:cNvPr>
          <p:cNvPicPr>
            <a:picLocks noChangeAspect="1"/>
          </p:cNvPicPr>
          <p:nvPr/>
        </p:nvPicPr>
        <p:blipFill>
          <a:blip r:embed="rId6"/>
          <a:stretch>
            <a:fillRect/>
          </a:stretch>
        </p:blipFill>
        <p:spPr>
          <a:xfrm>
            <a:off x="191590" y="3803485"/>
            <a:ext cx="4850674" cy="2476289"/>
          </a:xfrm>
          <a:prstGeom prst="rect">
            <a:avLst/>
          </a:prstGeom>
        </p:spPr>
      </p:pic>
      <p:sp>
        <p:nvSpPr>
          <p:cNvPr id="16" name="TextBox 15">
            <a:extLst>
              <a:ext uri="{FF2B5EF4-FFF2-40B4-BE49-F238E27FC236}">
                <a16:creationId xmlns:a16="http://schemas.microsoft.com/office/drawing/2014/main" id="{85320C4A-508B-4580-B12C-D17881F75EA1}"/>
              </a:ext>
            </a:extLst>
          </p:cNvPr>
          <p:cNvSpPr txBox="1"/>
          <p:nvPr/>
        </p:nvSpPr>
        <p:spPr>
          <a:xfrm>
            <a:off x="205652" y="3559429"/>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B4971AAE-1F83-4E97-9567-056CA06BFC14}"/>
              </a:ext>
            </a:extLst>
          </p:cNvPr>
          <p:cNvGrpSpPr/>
          <p:nvPr/>
        </p:nvGrpSpPr>
        <p:grpSpPr>
          <a:xfrm>
            <a:off x="6269946" y="4114347"/>
            <a:ext cx="3937274" cy="2292985"/>
            <a:chOff x="5094288" y="3879215"/>
            <a:chExt cx="3937274" cy="2292985"/>
          </a:xfrm>
        </p:grpSpPr>
        <p:graphicFrame>
          <p:nvGraphicFramePr>
            <p:cNvPr id="21" name="Object 20">
              <a:extLst>
                <a:ext uri="{FF2B5EF4-FFF2-40B4-BE49-F238E27FC236}">
                  <a16:creationId xmlns:a16="http://schemas.microsoft.com/office/drawing/2014/main" id="{15A59C2B-86B7-4C07-AD0D-893EFF8DF134}"/>
                </a:ext>
              </a:extLst>
            </p:cNvPr>
            <p:cNvGraphicFramePr>
              <a:graphicFrameLocks noChangeAspect="1"/>
            </p:cNvGraphicFramePr>
            <p:nvPr>
              <p:extLst>
                <p:ext uri="{D42A27DB-BD31-4B8C-83A1-F6EECF244321}">
                  <p14:modId xmlns:p14="http://schemas.microsoft.com/office/powerpoint/2010/main" val="3672766842"/>
                </p:ext>
              </p:extLst>
            </p:nvPr>
          </p:nvGraphicFramePr>
          <p:xfrm>
            <a:off x="5094288" y="3879215"/>
            <a:ext cx="3937274" cy="2292985"/>
          </p:xfrm>
          <a:graphic>
            <a:graphicData uri="http://schemas.openxmlformats.org/presentationml/2006/ole">
              <mc:AlternateContent xmlns:mc="http://schemas.openxmlformats.org/markup-compatibility/2006">
                <mc:Choice xmlns:v="urn:schemas-microsoft-com:vml" Requires="v">
                  <p:oleObj spid="_x0000_s7178" name="Prism 8" r:id="rId7" imgW="3604238" imgH="2097897" progId="Prism8.Document">
                    <p:embed/>
                  </p:oleObj>
                </mc:Choice>
                <mc:Fallback>
                  <p:oleObj name="Prism 8" r:id="rId7" imgW="3604238" imgH="2097897" progId="Prism8.Document">
                    <p:embed/>
                    <p:pic>
                      <p:nvPicPr>
                        <p:cNvPr id="2" name="Object 1">
                          <a:extLst>
                            <a:ext uri="{FF2B5EF4-FFF2-40B4-BE49-F238E27FC236}">
                              <a16:creationId xmlns:a16="http://schemas.microsoft.com/office/drawing/2014/main" id="{B5FE743A-667E-4BB0-A5C4-E505224178EE}"/>
                            </a:ext>
                          </a:extLst>
                        </p:cNvPr>
                        <p:cNvPicPr/>
                        <p:nvPr/>
                      </p:nvPicPr>
                      <p:blipFill>
                        <a:blip r:embed="rId8"/>
                        <a:stretch>
                          <a:fillRect/>
                        </a:stretch>
                      </p:blipFill>
                      <p:spPr>
                        <a:xfrm>
                          <a:off x="5094288" y="3879215"/>
                          <a:ext cx="3937274" cy="2292985"/>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E252D827-3827-43B7-B2F6-8D56B6B123C3}"/>
                </a:ext>
              </a:extLst>
            </p:cNvPr>
            <p:cNvSpPr txBox="1"/>
            <p:nvPr/>
          </p:nvSpPr>
          <p:spPr>
            <a:xfrm>
              <a:off x="5096603" y="3895798"/>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e</a:t>
              </a:r>
              <a:endParaRPr lang="en-AU" sz="1600" b="1" dirty="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F0B40A30-E4CD-455B-9CD2-B8C1A66688B0}"/>
              </a:ext>
            </a:extLst>
          </p:cNvPr>
          <p:cNvGrpSpPr/>
          <p:nvPr/>
        </p:nvGrpSpPr>
        <p:grpSpPr>
          <a:xfrm>
            <a:off x="6419219" y="112938"/>
            <a:ext cx="3613055" cy="3736251"/>
            <a:chOff x="6384384" y="426447"/>
            <a:chExt cx="3905327" cy="3981450"/>
          </a:xfrm>
        </p:grpSpPr>
        <p:pic>
          <p:nvPicPr>
            <p:cNvPr id="24" name="Picture 23">
              <a:extLst>
                <a:ext uri="{FF2B5EF4-FFF2-40B4-BE49-F238E27FC236}">
                  <a16:creationId xmlns:a16="http://schemas.microsoft.com/office/drawing/2014/main" id="{82CB266F-8F7B-45A3-919B-B5EC4C9D8E62}"/>
                </a:ext>
              </a:extLst>
            </p:cNvPr>
            <p:cNvPicPr>
              <a:picLocks noChangeAspect="1"/>
            </p:cNvPicPr>
            <p:nvPr/>
          </p:nvPicPr>
          <p:blipFill>
            <a:blip r:embed="rId9"/>
            <a:stretch>
              <a:fillRect/>
            </a:stretch>
          </p:blipFill>
          <p:spPr>
            <a:xfrm>
              <a:off x="6512310" y="426447"/>
              <a:ext cx="3777401" cy="3981450"/>
            </a:xfrm>
            <a:prstGeom prst="rect">
              <a:avLst/>
            </a:prstGeom>
          </p:spPr>
        </p:pic>
        <p:sp>
          <p:nvSpPr>
            <p:cNvPr id="25" name="TextBox 24">
              <a:extLst>
                <a:ext uri="{FF2B5EF4-FFF2-40B4-BE49-F238E27FC236}">
                  <a16:creationId xmlns:a16="http://schemas.microsoft.com/office/drawing/2014/main" id="{4B9261DC-18FB-4C6B-92FC-F8C2AED55776}"/>
                </a:ext>
              </a:extLst>
            </p:cNvPr>
            <p:cNvSpPr txBox="1"/>
            <p:nvPr/>
          </p:nvSpPr>
          <p:spPr>
            <a:xfrm>
              <a:off x="6384384" y="594161"/>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311230E8-6E42-4B00-8A87-B2A6B9CFA7AD}"/>
              </a:ext>
            </a:extLst>
          </p:cNvPr>
          <p:cNvSpPr txBox="1"/>
          <p:nvPr/>
        </p:nvSpPr>
        <p:spPr>
          <a:xfrm>
            <a:off x="9959253" y="448849"/>
            <a:ext cx="150687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
            </a:r>
            <a:endParaRPr lang="en-AU" sz="1600" b="1" dirty="0">
              <a:latin typeface="Times New Roman" panose="02020603050405020304" pitchFamily="18" charset="0"/>
              <a:cs typeface="Times New Roman" panose="02020603050405020304" pitchFamily="18" charset="0"/>
            </a:endParaRPr>
          </a:p>
        </p:txBody>
      </p:sp>
      <p:graphicFrame>
        <p:nvGraphicFramePr>
          <p:cNvPr id="29" name="Object 28">
            <a:extLst>
              <a:ext uri="{FF2B5EF4-FFF2-40B4-BE49-F238E27FC236}">
                <a16:creationId xmlns:a16="http://schemas.microsoft.com/office/drawing/2014/main" id="{7B1298B3-8FA5-47A1-B8E5-9E5A0C5B974C}"/>
              </a:ext>
            </a:extLst>
          </p:cNvPr>
          <p:cNvGraphicFramePr>
            <a:graphicFrameLocks noChangeAspect="1"/>
          </p:cNvGraphicFramePr>
          <p:nvPr>
            <p:extLst>
              <p:ext uri="{D42A27DB-BD31-4B8C-83A1-F6EECF244321}">
                <p14:modId xmlns:p14="http://schemas.microsoft.com/office/powerpoint/2010/main" val="35639870"/>
              </p:ext>
            </p:extLst>
          </p:nvPr>
        </p:nvGraphicFramePr>
        <p:xfrm>
          <a:off x="10052050" y="646204"/>
          <a:ext cx="2139950" cy="2444750"/>
        </p:xfrm>
        <a:graphic>
          <a:graphicData uri="http://schemas.openxmlformats.org/presentationml/2006/ole">
            <mc:AlternateContent xmlns:mc="http://schemas.openxmlformats.org/markup-compatibility/2006">
              <mc:Choice xmlns:v="urn:schemas-microsoft-com:vml" Requires="v">
                <p:oleObj spid="_x0000_s7179" name="Prism 8" r:id="rId10" imgW="2140647" imgH="2445446" progId="Prism8.Document">
                  <p:embed/>
                </p:oleObj>
              </mc:Choice>
              <mc:Fallback>
                <p:oleObj name="Prism 8" r:id="rId10" imgW="2140647" imgH="2445446" progId="Prism8.Document">
                  <p:embed/>
                  <p:pic>
                    <p:nvPicPr>
                      <p:cNvPr id="2" name="Object 1">
                        <a:extLst>
                          <a:ext uri="{FF2B5EF4-FFF2-40B4-BE49-F238E27FC236}">
                            <a16:creationId xmlns:a16="http://schemas.microsoft.com/office/drawing/2014/main" id="{74BC1B17-07F9-433C-945D-A4DB10FCB6B8}"/>
                          </a:ext>
                        </a:extLst>
                      </p:cNvPr>
                      <p:cNvPicPr/>
                      <p:nvPr/>
                    </p:nvPicPr>
                    <p:blipFill>
                      <a:blip r:embed="rId11"/>
                      <a:stretch>
                        <a:fillRect/>
                      </a:stretch>
                    </p:blipFill>
                    <p:spPr>
                      <a:xfrm>
                        <a:off x="10052050" y="646204"/>
                        <a:ext cx="2139950" cy="2444750"/>
                      </a:xfrm>
                      <a:prstGeom prst="rect">
                        <a:avLst/>
                      </a:prstGeom>
                    </p:spPr>
                  </p:pic>
                </p:oleObj>
              </mc:Fallback>
            </mc:AlternateContent>
          </a:graphicData>
        </a:graphic>
      </p:graphicFrame>
    </p:spTree>
    <p:extLst>
      <p:ext uri="{BB962C8B-B14F-4D97-AF65-F5344CB8AC3E}">
        <p14:creationId xmlns:p14="http://schemas.microsoft.com/office/powerpoint/2010/main" val="3159540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C86202-F762-4E18-AF5C-9B637EAA2145}"/>
              </a:ext>
            </a:extLst>
          </p:cNvPr>
          <p:cNvPicPr>
            <a:picLocks noChangeAspect="1"/>
          </p:cNvPicPr>
          <p:nvPr/>
        </p:nvPicPr>
        <p:blipFill>
          <a:blip r:embed="rId3"/>
          <a:stretch>
            <a:fillRect/>
          </a:stretch>
        </p:blipFill>
        <p:spPr>
          <a:xfrm>
            <a:off x="396994" y="1424938"/>
            <a:ext cx="2147496" cy="2476500"/>
          </a:xfrm>
          <a:prstGeom prst="rect">
            <a:avLst/>
          </a:prstGeom>
        </p:spPr>
      </p:pic>
      <p:sp>
        <p:nvSpPr>
          <p:cNvPr id="6" name="Rectangle 5">
            <a:extLst>
              <a:ext uri="{FF2B5EF4-FFF2-40B4-BE49-F238E27FC236}">
                <a16:creationId xmlns:a16="http://schemas.microsoft.com/office/drawing/2014/main" id="{3ACE9546-EBDE-4A35-9EC5-A469D690E629}"/>
              </a:ext>
            </a:extLst>
          </p:cNvPr>
          <p:cNvSpPr/>
          <p:nvPr/>
        </p:nvSpPr>
        <p:spPr>
          <a:xfrm>
            <a:off x="263839" y="221734"/>
            <a:ext cx="3072444" cy="369332"/>
          </a:xfrm>
          <a:prstGeom prst="rect">
            <a:avLst/>
          </a:prstGeom>
        </p:spPr>
        <p:txBody>
          <a:bodyPr wrap="none">
            <a:spAutoFit/>
          </a:bodyPr>
          <a:lstStyle/>
          <a:p>
            <a:r>
              <a:rPr lang="en-US" b="1" dirty="0">
                <a:solidFill>
                  <a:schemeClr val="bg1">
                    <a:lumMod val="50000"/>
                  </a:schemeClr>
                </a:solidFill>
              </a:rPr>
              <a:t>Supplementary data.  Data QC</a:t>
            </a:r>
            <a:endParaRPr lang="en-US" sz="1600" b="1" dirty="0">
              <a:solidFill>
                <a:schemeClr val="bg1">
                  <a:lumMod val="50000"/>
                </a:schemeClr>
              </a:solidFill>
            </a:endParaRPr>
          </a:p>
        </p:txBody>
      </p:sp>
      <p:sp>
        <p:nvSpPr>
          <p:cNvPr id="7" name="TextBox 6">
            <a:extLst>
              <a:ext uri="{FF2B5EF4-FFF2-40B4-BE49-F238E27FC236}">
                <a16:creationId xmlns:a16="http://schemas.microsoft.com/office/drawing/2014/main" id="{7D3BE330-0097-48E3-9EBA-0FEBD682F52F}"/>
              </a:ext>
            </a:extLst>
          </p:cNvPr>
          <p:cNvSpPr txBox="1"/>
          <p:nvPr/>
        </p:nvSpPr>
        <p:spPr>
          <a:xfrm>
            <a:off x="431800" y="749300"/>
            <a:ext cx="2298700" cy="338554"/>
          </a:xfrm>
          <a:prstGeom prst="rect">
            <a:avLst/>
          </a:prstGeom>
          <a:noFill/>
        </p:spPr>
        <p:txBody>
          <a:bodyPr wrap="square" rtlCol="0">
            <a:spAutoFit/>
          </a:bodyPr>
          <a:lstStyle/>
          <a:p>
            <a:r>
              <a:rPr lang="en-US" sz="1600" dirty="0"/>
              <a:t>Transcriptomic</a:t>
            </a:r>
            <a:endParaRPr lang="en-AU" sz="1600" dirty="0"/>
          </a:p>
        </p:txBody>
      </p:sp>
      <p:pic>
        <p:nvPicPr>
          <p:cNvPr id="8" name="Picture 7">
            <a:extLst>
              <a:ext uri="{FF2B5EF4-FFF2-40B4-BE49-F238E27FC236}">
                <a16:creationId xmlns:a16="http://schemas.microsoft.com/office/drawing/2014/main" id="{DACB72BD-2C21-4EC2-9475-14E8EF985E5A}"/>
              </a:ext>
            </a:extLst>
          </p:cNvPr>
          <p:cNvPicPr>
            <a:picLocks noChangeAspect="1"/>
          </p:cNvPicPr>
          <p:nvPr/>
        </p:nvPicPr>
        <p:blipFill>
          <a:blip r:embed="rId4"/>
          <a:stretch>
            <a:fillRect/>
          </a:stretch>
        </p:blipFill>
        <p:spPr>
          <a:xfrm>
            <a:off x="3197496" y="1313088"/>
            <a:ext cx="5927725" cy="2751449"/>
          </a:xfrm>
          <a:prstGeom prst="rect">
            <a:avLst/>
          </a:prstGeom>
        </p:spPr>
      </p:pic>
      <p:sp>
        <p:nvSpPr>
          <p:cNvPr id="9" name="TextBox 8">
            <a:extLst>
              <a:ext uri="{FF2B5EF4-FFF2-40B4-BE49-F238E27FC236}">
                <a16:creationId xmlns:a16="http://schemas.microsoft.com/office/drawing/2014/main" id="{75D91CA4-0959-4D12-9D0C-6D13724ADA97}"/>
              </a:ext>
            </a:extLst>
          </p:cNvPr>
          <p:cNvSpPr txBox="1"/>
          <p:nvPr/>
        </p:nvSpPr>
        <p:spPr>
          <a:xfrm>
            <a:off x="3047943" y="1069928"/>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AB2159D-3BFC-4AC4-882C-3835AA641460}"/>
              </a:ext>
            </a:extLst>
          </p:cNvPr>
          <p:cNvSpPr txBox="1"/>
          <p:nvPr/>
        </p:nvSpPr>
        <p:spPr>
          <a:xfrm>
            <a:off x="265555" y="1135243"/>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32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6B8036-105B-477D-A7DD-9643A585C6B6}"/>
              </a:ext>
            </a:extLst>
          </p:cNvPr>
          <p:cNvSpPr/>
          <p:nvPr/>
        </p:nvSpPr>
        <p:spPr>
          <a:xfrm>
            <a:off x="225739" y="69334"/>
            <a:ext cx="7138942" cy="369332"/>
          </a:xfrm>
          <a:prstGeom prst="rect">
            <a:avLst/>
          </a:prstGeom>
        </p:spPr>
        <p:txBody>
          <a:bodyPr wrap="none">
            <a:spAutoFit/>
          </a:bodyPr>
          <a:lstStyle/>
          <a:p>
            <a:r>
              <a:rPr lang="en-US" b="1" dirty="0">
                <a:solidFill>
                  <a:schemeClr val="bg1">
                    <a:lumMod val="50000"/>
                  </a:schemeClr>
                </a:solidFill>
              </a:rPr>
              <a:t>Supplementary data.  Telomere maintenance relevant somatic mutations</a:t>
            </a:r>
            <a:endParaRPr lang="en-US" sz="1600" b="1" dirty="0">
              <a:solidFill>
                <a:schemeClr val="bg1">
                  <a:lumMod val="50000"/>
                </a:schemeClr>
              </a:solidFill>
            </a:endParaRPr>
          </a:p>
        </p:txBody>
      </p:sp>
      <p:sp>
        <p:nvSpPr>
          <p:cNvPr id="40" name="TextBox 39">
            <a:extLst>
              <a:ext uri="{FF2B5EF4-FFF2-40B4-BE49-F238E27FC236}">
                <a16:creationId xmlns:a16="http://schemas.microsoft.com/office/drawing/2014/main" id="{A8A4AD23-164F-4695-A5CF-644AB394DA9D}"/>
              </a:ext>
            </a:extLst>
          </p:cNvPr>
          <p:cNvSpPr txBox="1"/>
          <p:nvPr/>
        </p:nvSpPr>
        <p:spPr>
          <a:xfrm>
            <a:off x="237311" y="397947"/>
            <a:ext cx="136340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pic>
        <p:nvPicPr>
          <p:cNvPr id="38" name="Graphic 37">
            <a:extLst>
              <a:ext uri="{FF2B5EF4-FFF2-40B4-BE49-F238E27FC236}">
                <a16:creationId xmlns:a16="http://schemas.microsoft.com/office/drawing/2014/main" id="{87BCB462-E64D-4A27-86B8-70CC6D17B58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0288"/>
          <a:stretch/>
        </p:blipFill>
        <p:spPr>
          <a:xfrm>
            <a:off x="350406" y="811779"/>
            <a:ext cx="2120251" cy="6008120"/>
          </a:xfrm>
          <a:prstGeom prst="rect">
            <a:avLst/>
          </a:prstGeom>
        </p:spPr>
      </p:pic>
      <p:grpSp>
        <p:nvGrpSpPr>
          <p:cNvPr id="9" name="Group 8">
            <a:extLst>
              <a:ext uri="{FF2B5EF4-FFF2-40B4-BE49-F238E27FC236}">
                <a16:creationId xmlns:a16="http://schemas.microsoft.com/office/drawing/2014/main" id="{A285FEE1-8A24-405F-B16C-1C8AA368EF09}"/>
              </a:ext>
            </a:extLst>
          </p:cNvPr>
          <p:cNvGrpSpPr/>
          <p:nvPr/>
        </p:nvGrpSpPr>
        <p:grpSpPr>
          <a:xfrm>
            <a:off x="1821759" y="1669234"/>
            <a:ext cx="1882139" cy="940556"/>
            <a:chOff x="3205051" y="711809"/>
            <a:chExt cx="2248473" cy="1191066"/>
          </a:xfrm>
        </p:grpSpPr>
        <p:sp>
          <p:nvSpPr>
            <p:cNvPr id="29" name="TextBox 28">
              <a:extLst>
                <a:ext uri="{FF2B5EF4-FFF2-40B4-BE49-F238E27FC236}">
                  <a16:creationId xmlns:a16="http://schemas.microsoft.com/office/drawing/2014/main" id="{F475A82F-9529-46FF-BB8C-B2821974A9CE}"/>
                </a:ext>
              </a:extLst>
            </p:cNvPr>
            <p:cNvSpPr txBox="1"/>
            <p:nvPr/>
          </p:nvSpPr>
          <p:spPr>
            <a:xfrm>
              <a:off x="3205051" y="788562"/>
              <a:ext cx="1628774" cy="42872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20143AF9-5CB9-4F46-8916-CD84CC007D97}"/>
                </a:ext>
              </a:extLst>
            </p:cNvPr>
            <p:cNvGrpSpPr/>
            <p:nvPr/>
          </p:nvGrpSpPr>
          <p:grpSpPr>
            <a:xfrm>
              <a:off x="3612898" y="711809"/>
              <a:ext cx="1840626" cy="1191066"/>
              <a:chOff x="3710447" y="654659"/>
              <a:chExt cx="1840626" cy="1191066"/>
            </a:xfrm>
          </p:grpSpPr>
          <p:grpSp>
            <p:nvGrpSpPr>
              <p:cNvPr id="31" name="Group 30">
                <a:extLst>
                  <a:ext uri="{FF2B5EF4-FFF2-40B4-BE49-F238E27FC236}">
                    <a16:creationId xmlns:a16="http://schemas.microsoft.com/office/drawing/2014/main" id="{67305EE8-9DC0-44F5-B4ED-B44CAA4F669A}"/>
                  </a:ext>
                </a:extLst>
              </p:cNvPr>
              <p:cNvGrpSpPr/>
              <p:nvPr/>
            </p:nvGrpSpPr>
            <p:grpSpPr>
              <a:xfrm>
                <a:off x="3710447" y="917575"/>
                <a:ext cx="1840626" cy="928150"/>
                <a:chOff x="3832955" y="974725"/>
                <a:chExt cx="2165799" cy="1059449"/>
              </a:xfrm>
            </p:grpSpPr>
            <p:grpSp>
              <p:nvGrpSpPr>
                <p:cNvPr id="34" name="Group 33">
                  <a:extLst>
                    <a:ext uri="{FF2B5EF4-FFF2-40B4-BE49-F238E27FC236}">
                      <a16:creationId xmlns:a16="http://schemas.microsoft.com/office/drawing/2014/main" id="{88807208-5F4D-4771-82FD-FED0B6D59BE4}"/>
                    </a:ext>
                  </a:extLst>
                </p:cNvPr>
                <p:cNvGrpSpPr/>
                <p:nvPr/>
              </p:nvGrpSpPr>
              <p:grpSpPr>
                <a:xfrm>
                  <a:off x="3832955" y="974725"/>
                  <a:ext cx="1804213" cy="1059449"/>
                  <a:chOff x="3591655" y="1838325"/>
                  <a:chExt cx="1804213" cy="1059449"/>
                </a:xfrm>
              </p:grpSpPr>
              <p:sp>
                <p:nvSpPr>
                  <p:cNvPr id="36" name="Oval 35">
                    <a:extLst>
                      <a:ext uri="{FF2B5EF4-FFF2-40B4-BE49-F238E27FC236}">
                        <a16:creationId xmlns:a16="http://schemas.microsoft.com/office/drawing/2014/main" id="{F0788107-7FC6-4EC7-9781-D0D6A71D61E4}"/>
                      </a:ext>
                    </a:extLst>
                  </p:cNvPr>
                  <p:cNvSpPr/>
                  <p:nvPr/>
                </p:nvSpPr>
                <p:spPr>
                  <a:xfrm>
                    <a:off x="4371662" y="1873572"/>
                    <a:ext cx="1024206" cy="1024202"/>
                  </a:xfrm>
                  <a:prstGeom prst="ellipse">
                    <a:avLst/>
                  </a:prstGeom>
                  <a:solidFill>
                    <a:srgbClr val="049CA4">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7" name="Oval 36">
                    <a:extLst>
                      <a:ext uri="{FF2B5EF4-FFF2-40B4-BE49-F238E27FC236}">
                        <a16:creationId xmlns:a16="http://schemas.microsoft.com/office/drawing/2014/main" id="{F8C20C8C-308C-404D-9AC8-D5491D51923E}"/>
                      </a:ext>
                    </a:extLst>
                  </p:cNvPr>
                  <p:cNvSpPr/>
                  <p:nvPr/>
                </p:nvSpPr>
                <p:spPr>
                  <a:xfrm>
                    <a:off x="3591655" y="1838325"/>
                    <a:ext cx="1024203" cy="1024201"/>
                  </a:xfrm>
                  <a:prstGeom prst="ellipse">
                    <a:avLst/>
                  </a:prstGeom>
                  <a:solidFill>
                    <a:srgbClr val="C0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35" name="TextBox 34">
                  <a:extLst>
                    <a:ext uri="{FF2B5EF4-FFF2-40B4-BE49-F238E27FC236}">
                      <a16:creationId xmlns:a16="http://schemas.microsoft.com/office/drawing/2014/main" id="{941F183C-4B7F-4857-997A-197F9493CD39}"/>
                    </a:ext>
                  </a:extLst>
                </p:cNvPr>
                <p:cNvSpPr txBox="1"/>
                <p:nvPr/>
              </p:nvSpPr>
              <p:spPr>
                <a:xfrm>
                  <a:off x="3901509" y="1310330"/>
                  <a:ext cx="2097245" cy="355908"/>
                </a:xfrm>
                <a:prstGeom prst="rect">
                  <a:avLst/>
                </a:prstGeom>
                <a:noFill/>
              </p:spPr>
              <p:txBody>
                <a:bodyPr wrap="square" rtlCol="0">
                  <a:spAutoFit/>
                </a:bodyPr>
                <a:lstStyle/>
                <a:p>
                  <a:r>
                    <a:rPr lang="en-US" sz="1000" b="1" dirty="0"/>
                    <a:t>   42         7         40</a:t>
                  </a:r>
                  <a:endParaRPr lang="en-AU" sz="1000" b="1" dirty="0"/>
                </a:p>
              </p:txBody>
            </p:sp>
          </p:grpSp>
          <p:sp>
            <p:nvSpPr>
              <p:cNvPr id="32" name="TextBox 31">
                <a:extLst>
                  <a:ext uri="{FF2B5EF4-FFF2-40B4-BE49-F238E27FC236}">
                    <a16:creationId xmlns:a16="http://schemas.microsoft.com/office/drawing/2014/main" id="{D30AEC68-7A64-40F6-8FB4-A9C1611197B4}"/>
                  </a:ext>
                </a:extLst>
              </p:cNvPr>
              <p:cNvSpPr txBox="1"/>
              <p:nvPr/>
            </p:nvSpPr>
            <p:spPr>
              <a:xfrm>
                <a:off x="3870287" y="654659"/>
                <a:ext cx="584200" cy="331288"/>
              </a:xfrm>
              <a:prstGeom prst="rect">
                <a:avLst/>
              </a:prstGeom>
              <a:noFill/>
            </p:spPr>
            <p:txBody>
              <a:bodyPr wrap="square" rtlCol="0">
                <a:spAutoFit/>
              </a:bodyPr>
              <a:lstStyle/>
              <a:p>
                <a:r>
                  <a:rPr lang="en-US" sz="1050" b="1" dirty="0">
                    <a:solidFill>
                      <a:srgbClr val="9E0000"/>
                    </a:solidFill>
                  </a:rPr>
                  <a:t>ALT</a:t>
                </a:r>
              </a:p>
            </p:txBody>
          </p:sp>
          <p:sp>
            <p:nvSpPr>
              <p:cNvPr id="33" name="TextBox 32">
                <a:extLst>
                  <a:ext uri="{FF2B5EF4-FFF2-40B4-BE49-F238E27FC236}">
                    <a16:creationId xmlns:a16="http://schemas.microsoft.com/office/drawing/2014/main" id="{DD6DE629-30A9-423C-8EA7-1B207B0AC682}"/>
                  </a:ext>
                </a:extLst>
              </p:cNvPr>
              <p:cNvSpPr txBox="1"/>
              <p:nvPr/>
            </p:nvSpPr>
            <p:spPr>
              <a:xfrm>
                <a:off x="4689791" y="666924"/>
                <a:ext cx="584200" cy="331288"/>
              </a:xfrm>
              <a:prstGeom prst="rect">
                <a:avLst/>
              </a:prstGeom>
              <a:noFill/>
            </p:spPr>
            <p:txBody>
              <a:bodyPr wrap="square" rtlCol="0">
                <a:spAutoFit/>
              </a:bodyPr>
              <a:lstStyle/>
              <a:p>
                <a:r>
                  <a:rPr lang="en-US" sz="1050" b="1" dirty="0">
                    <a:solidFill>
                      <a:srgbClr val="037D83"/>
                    </a:solidFill>
                  </a:rPr>
                  <a:t>TEL</a:t>
                </a:r>
              </a:p>
            </p:txBody>
          </p:sp>
        </p:grpSp>
      </p:grpSp>
      <p:sp>
        <p:nvSpPr>
          <p:cNvPr id="10" name="TextBox 9">
            <a:extLst>
              <a:ext uri="{FF2B5EF4-FFF2-40B4-BE49-F238E27FC236}">
                <a16:creationId xmlns:a16="http://schemas.microsoft.com/office/drawing/2014/main" id="{DE7B1BA7-A150-4209-B7DE-7F4960B4A332}"/>
              </a:ext>
            </a:extLst>
          </p:cNvPr>
          <p:cNvSpPr txBox="1"/>
          <p:nvPr/>
        </p:nvSpPr>
        <p:spPr>
          <a:xfrm>
            <a:off x="905732" y="572137"/>
            <a:ext cx="3036615" cy="276999"/>
          </a:xfrm>
          <a:prstGeom prst="rect">
            <a:avLst/>
          </a:prstGeom>
          <a:noFill/>
        </p:spPr>
        <p:txBody>
          <a:bodyPr wrap="square" rtlCol="0">
            <a:spAutoFit/>
          </a:bodyPr>
          <a:lstStyle/>
          <a:p>
            <a:r>
              <a:rPr lang="en-US" sz="1200" dirty="0"/>
              <a:t>TM  relevant mutations</a:t>
            </a:r>
            <a:endParaRPr lang="en-AU" sz="1200" dirty="0"/>
          </a:p>
        </p:txBody>
      </p:sp>
      <p:pic>
        <p:nvPicPr>
          <p:cNvPr id="11" name="Picture 10">
            <a:extLst>
              <a:ext uri="{FF2B5EF4-FFF2-40B4-BE49-F238E27FC236}">
                <a16:creationId xmlns:a16="http://schemas.microsoft.com/office/drawing/2014/main" id="{CF83AE96-AB0C-4C06-8AD7-8B00F9483E17}"/>
              </a:ext>
            </a:extLst>
          </p:cNvPr>
          <p:cNvPicPr>
            <a:picLocks noChangeAspect="1"/>
          </p:cNvPicPr>
          <p:nvPr/>
        </p:nvPicPr>
        <p:blipFill>
          <a:blip r:embed="rId5"/>
          <a:stretch>
            <a:fillRect/>
          </a:stretch>
        </p:blipFill>
        <p:spPr>
          <a:xfrm>
            <a:off x="2079244" y="872151"/>
            <a:ext cx="1482104" cy="599824"/>
          </a:xfrm>
          <a:prstGeom prst="rect">
            <a:avLst/>
          </a:prstGeom>
        </p:spPr>
      </p:pic>
      <p:pic>
        <p:nvPicPr>
          <p:cNvPr id="12" name="Picture 11">
            <a:extLst>
              <a:ext uri="{FF2B5EF4-FFF2-40B4-BE49-F238E27FC236}">
                <a16:creationId xmlns:a16="http://schemas.microsoft.com/office/drawing/2014/main" id="{9B610BEC-1E98-40D5-97F1-406765462A7B}"/>
              </a:ext>
            </a:extLst>
          </p:cNvPr>
          <p:cNvPicPr>
            <a:picLocks noChangeAspect="1"/>
          </p:cNvPicPr>
          <p:nvPr/>
        </p:nvPicPr>
        <p:blipFill>
          <a:blip r:embed="rId6"/>
          <a:stretch>
            <a:fillRect/>
          </a:stretch>
        </p:blipFill>
        <p:spPr>
          <a:xfrm>
            <a:off x="4717448" y="2037761"/>
            <a:ext cx="1262487" cy="2930637"/>
          </a:xfrm>
          <a:prstGeom prst="rect">
            <a:avLst/>
          </a:prstGeom>
        </p:spPr>
      </p:pic>
      <p:grpSp>
        <p:nvGrpSpPr>
          <p:cNvPr id="13" name="Group 12">
            <a:extLst>
              <a:ext uri="{FF2B5EF4-FFF2-40B4-BE49-F238E27FC236}">
                <a16:creationId xmlns:a16="http://schemas.microsoft.com/office/drawing/2014/main" id="{69D84023-B9E6-4E91-8263-EDE9E4AD2158}"/>
              </a:ext>
            </a:extLst>
          </p:cNvPr>
          <p:cNvGrpSpPr/>
          <p:nvPr/>
        </p:nvGrpSpPr>
        <p:grpSpPr>
          <a:xfrm>
            <a:off x="1969915" y="2707783"/>
            <a:ext cx="3083311" cy="2703310"/>
            <a:chOff x="4390268" y="2481188"/>
            <a:chExt cx="3083311" cy="2703310"/>
          </a:xfrm>
        </p:grpSpPr>
        <p:grpSp>
          <p:nvGrpSpPr>
            <p:cNvPr id="14" name="Group 13">
              <a:extLst>
                <a:ext uri="{FF2B5EF4-FFF2-40B4-BE49-F238E27FC236}">
                  <a16:creationId xmlns:a16="http://schemas.microsoft.com/office/drawing/2014/main" id="{32A7E219-67E0-4E93-967D-358F176F4226}"/>
                </a:ext>
              </a:extLst>
            </p:cNvPr>
            <p:cNvGrpSpPr/>
            <p:nvPr/>
          </p:nvGrpSpPr>
          <p:grpSpPr>
            <a:xfrm>
              <a:off x="4390268" y="2481188"/>
              <a:ext cx="3083311" cy="2703310"/>
              <a:chOff x="4390268" y="2481188"/>
              <a:chExt cx="3083311" cy="2703310"/>
            </a:xfrm>
          </p:grpSpPr>
          <p:grpSp>
            <p:nvGrpSpPr>
              <p:cNvPr id="16" name="Group 15">
                <a:extLst>
                  <a:ext uri="{FF2B5EF4-FFF2-40B4-BE49-F238E27FC236}">
                    <a16:creationId xmlns:a16="http://schemas.microsoft.com/office/drawing/2014/main" id="{39AB0B3C-ABA8-4231-B36C-8E61F05A6A64}"/>
                  </a:ext>
                </a:extLst>
              </p:cNvPr>
              <p:cNvGrpSpPr/>
              <p:nvPr/>
            </p:nvGrpSpPr>
            <p:grpSpPr>
              <a:xfrm>
                <a:off x="4390268" y="2481188"/>
                <a:ext cx="3083311" cy="2663007"/>
                <a:chOff x="4649348" y="3060308"/>
                <a:chExt cx="3083311" cy="2663007"/>
              </a:xfrm>
            </p:grpSpPr>
            <p:grpSp>
              <p:nvGrpSpPr>
                <p:cNvPr id="18" name="Group 17">
                  <a:extLst>
                    <a:ext uri="{FF2B5EF4-FFF2-40B4-BE49-F238E27FC236}">
                      <a16:creationId xmlns:a16="http://schemas.microsoft.com/office/drawing/2014/main" id="{1E51BFC5-9821-4B6D-B812-270B6CD58262}"/>
                    </a:ext>
                  </a:extLst>
                </p:cNvPr>
                <p:cNvGrpSpPr/>
                <p:nvPr/>
              </p:nvGrpSpPr>
              <p:grpSpPr>
                <a:xfrm>
                  <a:off x="4649348" y="3060308"/>
                  <a:ext cx="3083311" cy="2632792"/>
                  <a:chOff x="4649348" y="3410828"/>
                  <a:chExt cx="3083311" cy="2632792"/>
                </a:xfrm>
              </p:grpSpPr>
              <p:pic>
                <p:nvPicPr>
                  <p:cNvPr id="23" name="Picture 22">
                    <a:extLst>
                      <a:ext uri="{FF2B5EF4-FFF2-40B4-BE49-F238E27FC236}">
                        <a16:creationId xmlns:a16="http://schemas.microsoft.com/office/drawing/2014/main" id="{BB092506-322F-4765-BF91-C621CF167FEB}"/>
                      </a:ext>
                    </a:extLst>
                  </p:cNvPr>
                  <p:cNvPicPr>
                    <a:picLocks noChangeAspect="1"/>
                  </p:cNvPicPr>
                  <p:nvPr/>
                </p:nvPicPr>
                <p:blipFill rotWithShape="1">
                  <a:blip r:embed="rId7"/>
                  <a:srcRect b="33885"/>
                  <a:stretch/>
                </p:blipFill>
                <p:spPr>
                  <a:xfrm>
                    <a:off x="4677923" y="3636579"/>
                    <a:ext cx="2095964" cy="1535496"/>
                  </a:xfrm>
                  <a:prstGeom prst="rect">
                    <a:avLst/>
                  </a:prstGeom>
                </p:spPr>
              </p:pic>
              <p:grpSp>
                <p:nvGrpSpPr>
                  <p:cNvPr id="24" name="Group 23">
                    <a:extLst>
                      <a:ext uri="{FF2B5EF4-FFF2-40B4-BE49-F238E27FC236}">
                        <a16:creationId xmlns:a16="http://schemas.microsoft.com/office/drawing/2014/main" id="{0A695ADA-3EF8-4057-A60B-68E38239F552}"/>
                      </a:ext>
                    </a:extLst>
                  </p:cNvPr>
                  <p:cNvGrpSpPr/>
                  <p:nvPr/>
                </p:nvGrpSpPr>
                <p:grpSpPr>
                  <a:xfrm>
                    <a:off x="4837059" y="3410828"/>
                    <a:ext cx="2895600" cy="338554"/>
                    <a:chOff x="4372303" y="1830992"/>
                    <a:chExt cx="2895600" cy="338554"/>
                  </a:xfrm>
                </p:grpSpPr>
                <p:sp>
                  <p:nvSpPr>
                    <p:cNvPr id="27" name="TextBox 26">
                      <a:extLst>
                        <a:ext uri="{FF2B5EF4-FFF2-40B4-BE49-F238E27FC236}">
                          <a16:creationId xmlns:a16="http://schemas.microsoft.com/office/drawing/2014/main" id="{0D465A26-AB6F-4F10-8C24-1ED0A2E45CE2}"/>
                        </a:ext>
                      </a:extLst>
                    </p:cNvPr>
                    <p:cNvSpPr txBox="1"/>
                    <p:nvPr/>
                  </p:nvSpPr>
                  <p:spPr>
                    <a:xfrm>
                      <a:off x="4698124" y="1876099"/>
                      <a:ext cx="2569779" cy="261610"/>
                    </a:xfrm>
                    <a:prstGeom prst="rect">
                      <a:avLst/>
                    </a:prstGeom>
                    <a:noFill/>
                  </p:spPr>
                  <p:txBody>
                    <a:bodyPr wrap="square" rtlCol="0">
                      <a:spAutoFit/>
                    </a:bodyPr>
                    <a:lstStyle/>
                    <a:p>
                      <a:r>
                        <a:rPr lang="en-US" sz="1100" dirty="0"/>
                        <a:t>Enriched pathway</a:t>
                      </a:r>
                      <a:endParaRPr lang="en-AU" sz="1100" dirty="0"/>
                    </a:p>
                  </p:txBody>
                </p:sp>
                <p:sp>
                  <p:nvSpPr>
                    <p:cNvPr id="28" name="TextBox 27">
                      <a:extLst>
                        <a:ext uri="{FF2B5EF4-FFF2-40B4-BE49-F238E27FC236}">
                          <a16:creationId xmlns:a16="http://schemas.microsoft.com/office/drawing/2014/main" id="{A9C6B5B0-3C2F-457B-BBD6-B1BD5B31B233}"/>
                        </a:ext>
                      </a:extLst>
                    </p:cNvPr>
                    <p:cNvSpPr txBox="1"/>
                    <p:nvPr/>
                  </p:nvSpPr>
                  <p:spPr>
                    <a:xfrm>
                      <a:off x="4372303" y="1830992"/>
                      <a:ext cx="136340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pic>
                <p:nvPicPr>
                  <p:cNvPr id="25" name="Picture 24">
                    <a:extLst>
                      <a:ext uri="{FF2B5EF4-FFF2-40B4-BE49-F238E27FC236}">
                        <a16:creationId xmlns:a16="http://schemas.microsoft.com/office/drawing/2014/main" id="{1DBF7FD7-F866-442A-B90F-4CFD8574586C}"/>
                      </a:ext>
                    </a:extLst>
                  </p:cNvPr>
                  <p:cNvPicPr>
                    <a:picLocks noChangeAspect="1"/>
                  </p:cNvPicPr>
                  <p:nvPr/>
                </p:nvPicPr>
                <p:blipFill rotWithShape="1">
                  <a:blip r:embed="rId7"/>
                  <a:srcRect t="73497"/>
                  <a:stretch/>
                </p:blipFill>
                <p:spPr>
                  <a:xfrm>
                    <a:off x="4649348" y="5258943"/>
                    <a:ext cx="2095964" cy="615512"/>
                  </a:xfrm>
                  <a:prstGeom prst="rect">
                    <a:avLst/>
                  </a:prstGeom>
                </p:spPr>
              </p:pic>
              <p:pic>
                <p:nvPicPr>
                  <p:cNvPr id="26" name="Picture 25">
                    <a:extLst>
                      <a:ext uri="{FF2B5EF4-FFF2-40B4-BE49-F238E27FC236}">
                        <a16:creationId xmlns:a16="http://schemas.microsoft.com/office/drawing/2014/main" id="{C9F861DB-4EB1-4E9B-8F1B-04EA18A013FD}"/>
                      </a:ext>
                    </a:extLst>
                  </p:cNvPr>
                  <p:cNvPicPr>
                    <a:picLocks noChangeAspect="1"/>
                  </p:cNvPicPr>
                  <p:nvPr/>
                </p:nvPicPr>
                <p:blipFill>
                  <a:blip r:embed="rId8"/>
                  <a:stretch>
                    <a:fillRect/>
                  </a:stretch>
                </p:blipFill>
                <p:spPr>
                  <a:xfrm>
                    <a:off x="5002213" y="5884101"/>
                    <a:ext cx="624206" cy="159519"/>
                  </a:xfrm>
                  <a:prstGeom prst="rect">
                    <a:avLst/>
                  </a:prstGeom>
                </p:spPr>
              </p:pic>
            </p:grpSp>
            <p:grpSp>
              <p:nvGrpSpPr>
                <p:cNvPr id="19" name="Group 18">
                  <a:extLst>
                    <a:ext uri="{FF2B5EF4-FFF2-40B4-BE49-F238E27FC236}">
                      <a16:creationId xmlns:a16="http://schemas.microsoft.com/office/drawing/2014/main" id="{8EDA33C4-7A6B-4A78-BEEA-DEE7EC8AF9A3}"/>
                    </a:ext>
                  </a:extLst>
                </p:cNvPr>
                <p:cNvGrpSpPr/>
                <p:nvPr/>
              </p:nvGrpSpPr>
              <p:grpSpPr>
                <a:xfrm>
                  <a:off x="5690260" y="3422869"/>
                  <a:ext cx="1426820" cy="2300446"/>
                  <a:chOff x="5676900" y="2387600"/>
                  <a:chExt cx="1426820" cy="2300446"/>
                </a:xfrm>
              </p:grpSpPr>
              <p:sp>
                <p:nvSpPr>
                  <p:cNvPr id="20" name="TextBox 19">
                    <a:extLst>
                      <a:ext uri="{FF2B5EF4-FFF2-40B4-BE49-F238E27FC236}">
                        <a16:creationId xmlns:a16="http://schemas.microsoft.com/office/drawing/2014/main" id="{A5FD8075-BD86-406E-BE09-2E1E9ED62011}"/>
                      </a:ext>
                    </a:extLst>
                  </p:cNvPr>
                  <p:cNvSpPr txBox="1"/>
                  <p:nvPr/>
                </p:nvSpPr>
                <p:spPr>
                  <a:xfrm>
                    <a:off x="5676900" y="4441825"/>
                    <a:ext cx="1426820" cy="246221"/>
                  </a:xfrm>
                  <a:prstGeom prst="rect">
                    <a:avLst/>
                  </a:prstGeom>
                  <a:noFill/>
                </p:spPr>
                <p:txBody>
                  <a:bodyPr wrap="square" rtlCol="0">
                    <a:spAutoFit/>
                  </a:bodyPr>
                  <a:lstStyle/>
                  <a:p>
                    <a:r>
                      <a:rPr lang="en-US" sz="1000" dirty="0"/>
                      <a:t>FDR &lt;0.01</a:t>
                    </a:r>
                    <a:endParaRPr lang="en-AU" sz="1600" dirty="0"/>
                  </a:p>
                </p:txBody>
              </p:sp>
              <p:sp>
                <p:nvSpPr>
                  <p:cNvPr id="21" name="TextBox 20">
                    <a:extLst>
                      <a:ext uri="{FF2B5EF4-FFF2-40B4-BE49-F238E27FC236}">
                        <a16:creationId xmlns:a16="http://schemas.microsoft.com/office/drawing/2014/main" id="{B42A8F0D-1940-4715-9AD7-E30B5BB953C4}"/>
                      </a:ext>
                    </a:extLst>
                  </p:cNvPr>
                  <p:cNvSpPr txBox="1"/>
                  <p:nvPr/>
                </p:nvSpPr>
                <p:spPr>
                  <a:xfrm>
                    <a:off x="6508750" y="2387600"/>
                    <a:ext cx="495300" cy="276999"/>
                  </a:xfrm>
                  <a:prstGeom prst="rect">
                    <a:avLst/>
                  </a:prstGeom>
                  <a:noFill/>
                </p:spPr>
                <p:txBody>
                  <a:bodyPr wrap="square" rtlCol="0">
                    <a:spAutoFit/>
                  </a:bodyPr>
                  <a:lstStyle/>
                  <a:p>
                    <a:r>
                      <a:rPr lang="en-US" sz="1200" dirty="0"/>
                      <a:t>*</a:t>
                    </a:r>
                    <a:endParaRPr lang="en-AU" sz="1200" dirty="0"/>
                  </a:p>
                </p:txBody>
              </p:sp>
              <p:sp>
                <p:nvSpPr>
                  <p:cNvPr id="22" name="TextBox 21">
                    <a:extLst>
                      <a:ext uri="{FF2B5EF4-FFF2-40B4-BE49-F238E27FC236}">
                        <a16:creationId xmlns:a16="http://schemas.microsoft.com/office/drawing/2014/main" id="{4A417336-1B21-4965-A9CD-81917654643B}"/>
                      </a:ext>
                    </a:extLst>
                  </p:cNvPr>
                  <p:cNvSpPr txBox="1"/>
                  <p:nvPr/>
                </p:nvSpPr>
                <p:spPr>
                  <a:xfrm>
                    <a:off x="6496050" y="2501900"/>
                    <a:ext cx="495300" cy="276999"/>
                  </a:xfrm>
                  <a:prstGeom prst="rect">
                    <a:avLst/>
                  </a:prstGeom>
                  <a:noFill/>
                </p:spPr>
                <p:txBody>
                  <a:bodyPr wrap="square" rtlCol="0">
                    <a:spAutoFit/>
                  </a:bodyPr>
                  <a:lstStyle/>
                  <a:p>
                    <a:r>
                      <a:rPr lang="en-US" sz="1200" dirty="0"/>
                      <a:t>*</a:t>
                    </a:r>
                    <a:endParaRPr lang="en-AU" sz="1200" dirty="0"/>
                  </a:p>
                </p:txBody>
              </p:sp>
            </p:grpSp>
          </p:grpSp>
          <p:sp>
            <p:nvSpPr>
              <p:cNvPr id="17" name="TextBox 16">
                <a:extLst>
                  <a:ext uri="{FF2B5EF4-FFF2-40B4-BE49-F238E27FC236}">
                    <a16:creationId xmlns:a16="http://schemas.microsoft.com/office/drawing/2014/main" id="{02569342-A76E-4BCB-82C0-611CDB5B3725}"/>
                  </a:ext>
                </a:extLst>
              </p:cNvPr>
              <p:cNvSpPr txBox="1"/>
              <p:nvPr/>
            </p:nvSpPr>
            <p:spPr>
              <a:xfrm>
                <a:off x="5342280" y="4907499"/>
                <a:ext cx="495300" cy="276999"/>
              </a:xfrm>
              <a:prstGeom prst="rect">
                <a:avLst/>
              </a:prstGeom>
              <a:noFill/>
            </p:spPr>
            <p:txBody>
              <a:bodyPr wrap="square" rtlCol="0">
                <a:spAutoFit/>
              </a:bodyPr>
              <a:lstStyle/>
              <a:p>
                <a:r>
                  <a:rPr lang="en-US" sz="1200" dirty="0"/>
                  <a:t>*</a:t>
                </a:r>
                <a:endParaRPr lang="en-AU" sz="1200" dirty="0"/>
              </a:p>
            </p:txBody>
          </p:sp>
        </p:grpSp>
        <p:sp>
          <p:nvSpPr>
            <p:cNvPr id="15" name="TextBox 14">
              <a:extLst>
                <a:ext uri="{FF2B5EF4-FFF2-40B4-BE49-F238E27FC236}">
                  <a16:creationId xmlns:a16="http://schemas.microsoft.com/office/drawing/2014/main" id="{6EC8B4A3-F717-4B70-8F16-45727E94EB45}"/>
                </a:ext>
              </a:extLst>
            </p:cNvPr>
            <p:cNvSpPr txBox="1"/>
            <p:nvPr/>
          </p:nvSpPr>
          <p:spPr>
            <a:xfrm>
              <a:off x="6262776" y="2740625"/>
              <a:ext cx="495300" cy="276999"/>
            </a:xfrm>
            <a:prstGeom prst="rect">
              <a:avLst/>
            </a:prstGeom>
            <a:noFill/>
          </p:spPr>
          <p:txBody>
            <a:bodyPr wrap="square" rtlCol="0">
              <a:spAutoFit/>
            </a:bodyPr>
            <a:lstStyle/>
            <a:p>
              <a:r>
                <a:rPr lang="en-US" sz="1200" dirty="0"/>
                <a:t>*</a:t>
              </a:r>
              <a:endParaRPr lang="en-AU" sz="1200" dirty="0"/>
            </a:p>
          </p:txBody>
        </p:sp>
      </p:grpSp>
      <p:sp>
        <p:nvSpPr>
          <p:cNvPr id="52" name="TextBox 51">
            <a:extLst>
              <a:ext uri="{FF2B5EF4-FFF2-40B4-BE49-F238E27FC236}">
                <a16:creationId xmlns:a16="http://schemas.microsoft.com/office/drawing/2014/main" id="{85754C9E-E122-48F8-8E19-5E9B31E8AE34}"/>
              </a:ext>
            </a:extLst>
          </p:cNvPr>
          <p:cNvSpPr txBox="1"/>
          <p:nvPr/>
        </p:nvSpPr>
        <p:spPr>
          <a:xfrm>
            <a:off x="4552136" y="1760022"/>
            <a:ext cx="136340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
            </a:r>
            <a:endParaRPr lang="en-AU"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541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9A62C1-74E7-4BD0-9C74-1590050CCC28}"/>
              </a:ext>
            </a:extLst>
          </p:cNvPr>
          <p:cNvSpPr/>
          <p:nvPr/>
        </p:nvSpPr>
        <p:spPr>
          <a:xfrm>
            <a:off x="0" y="0"/>
            <a:ext cx="9276835" cy="369332"/>
          </a:xfrm>
          <a:prstGeom prst="rect">
            <a:avLst/>
          </a:prstGeom>
        </p:spPr>
        <p:txBody>
          <a:bodyPr wrap="none">
            <a:spAutoFit/>
          </a:bodyPr>
          <a:lstStyle/>
          <a:p>
            <a:r>
              <a:rPr lang="en-US" b="1" dirty="0">
                <a:solidFill>
                  <a:schemeClr val="bg1">
                    <a:lumMod val="50000"/>
                  </a:schemeClr>
                </a:solidFill>
              </a:rPr>
              <a:t>Supplementary data.  Differentially expressed telomere maintenance proteins in ALT/TEL cells</a:t>
            </a:r>
            <a:endParaRPr lang="en-US" sz="1600" b="1" dirty="0">
              <a:solidFill>
                <a:schemeClr val="bg1">
                  <a:lumMod val="50000"/>
                </a:schemeClr>
              </a:solidFill>
            </a:endParaRPr>
          </a:p>
        </p:txBody>
      </p:sp>
      <p:pic>
        <p:nvPicPr>
          <p:cNvPr id="5" name="Picture 4">
            <a:extLst>
              <a:ext uri="{FF2B5EF4-FFF2-40B4-BE49-F238E27FC236}">
                <a16:creationId xmlns:a16="http://schemas.microsoft.com/office/drawing/2014/main" id="{C4653D8C-0BC9-4EC8-AC72-C5197118CE0A}"/>
              </a:ext>
            </a:extLst>
          </p:cNvPr>
          <p:cNvPicPr>
            <a:picLocks noChangeAspect="1"/>
          </p:cNvPicPr>
          <p:nvPr/>
        </p:nvPicPr>
        <p:blipFill>
          <a:blip r:embed="rId2"/>
          <a:stretch>
            <a:fillRect/>
          </a:stretch>
        </p:blipFill>
        <p:spPr>
          <a:xfrm>
            <a:off x="3525868" y="451968"/>
            <a:ext cx="2646945" cy="6153484"/>
          </a:xfrm>
          <a:prstGeom prst="rect">
            <a:avLst/>
          </a:prstGeom>
        </p:spPr>
      </p:pic>
      <p:grpSp>
        <p:nvGrpSpPr>
          <p:cNvPr id="11" name="Group 10">
            <a:extLst>
              <a:ext uri="{FF2B5EF4-FFF2-40B4-BE49-F238E27FC236}">
                <a16:creationId xmlns:a16="http://schemas.microsoft.com/office/drawing/2014/main" id="{54B8BE82-5BF8-4608-A2FC-C3C5CAF011A2}"/>
              </a:ext>
            </a:extLst>
          </p:cNvPr>
          <p:cNvGrpSpPr/>
          <p:nvPr/>
        </p:nvGrpSpPr>
        <p:grpSpPr>
          <a:xfrm>
            <a:off x="222337" y="508183"/>
            <a:ext cx="2684867" cy="2486472"/>
            <a:chOff x="3711254" y="3346490"/>
            <a:chExt cx="2684867" cy="2486472"/>
          </a:xfrm>
        </p:grpSpPr>
        <p:grpSp>
          <p:nvGrpSpPr>
            <p:cNvPr id="12" name="Group 11">
              <a:extLst>
                <a:ext uri="{FF2B5EF4-FFF2-40B4-BE49-F238E27FC236}">
                  <a16:creationId xmlns:a16="http://schemas.microsoft.com/office/drawing/2014/main" id="{7CDBBB36-20B1-4152-92B1-8251A9E924B3}"/>
                </a:ext>
              </a:extLst>
            </p:cNvPr>
            <p:cNvGrpSpPr/>
            <p:nvPr/>
          </p:nvGrpSpPr>
          <p:grpSpPr>
            <a:xfrm>
              <a:off x="3711254" y="3346490"/>
              <a:ext cx="2579534" cy="2486472"/>
              <a:chOff x="3493060" y="2748665"/>
              <a:chExt cx="2579534" cy="2486472"/>
            </a:xfrm>
          </p:grpSpPr>
          <p:sp>
            <p:nvSpPr>
              <p:cNvPr id="14" name="TextBox 13">
                <a:extLst>
                  <a:ext uri="{FF2B5EF4-FFF2-40B4-BE49-F238E27FC236}">
                    <a16:creationId xmlns:a16="http://schemas.microsoft.com/office/drawing/2014/main" id="{D8AE143D-0A53-4D08-9A31-205D0F12F581}"/>
                  </a:ext>
                </a:extLst>
              </p:cNvPr>
              <p:cNvSpPr txBox="1"/>
              <p:nvPr/>
            </p:nvSpPr>
            <p:spPr>
              <a:xfrm rot="16200000">
                <a:off x="2825345" y="3416380"/>
                <a:ext cx="1597040" cy="261610"/>
              </a:xfrm>
              <a:prstGeom prst="rect">
                <a:avLst/>
              </a:prstGeom>
              <a:noFill/>
            </p:spPr>
            <p:txBody>
              <a:bodyPr wrap="square" rtlCol="0">
                <a:spAutoFit/>
              </a:bodyPr>
              <a:lstStyle/>
              <a:p>
                <a:r>
                  <a:rPr lang="en-US" sz="1100" dirty="0"/>
                  <a:t>-log10(p-value)</a:t>
                </a:r>
                <a:endParaRPr lang="en-AU" sz="1100" dirty="0"/>
              </a:p>
            </p:txBody>
          </p:sp>
          <p:sp>
            <p:nvSpPr>
              <p:cNvPr id="15" name="TextBox 14">
                <a:extLst>
                  <a:ext uri="{FF2B5EF4-FFF2-40B4-BE49-F238E27FC236}">
                    <a16:creationId xmlns:a16="http://schemas.microsoft.com/office/drawing/2014/main" id="{F55B783F-5FFA-48FF-B986-870339A91699}"/>
                  </a:ext>
                </a:extLst>
              </p:cNvPr>
              <p:cNvSpPr txBox="1"/>
              <p:nvPr/>
            </p:nvSpPr>
            <p:spPr>
              <a:xfrm>
                <a:off x="4475554" y="4973527"/>
                <a:ext cx="1597040" cy="261610"/>
              </a:xfrm>
              <a:prstGeom prst="rect">
                <a:avLst/>
              </a:prstGeom>
              <a:noFill/>
            </p:spPr>
            <p:txBody>
              <a:bodyPr wrap="square" rtlCol="0">
                <a:spAutoFit/>
              </a:bodyPr>
              <a:lstStyle/>
              <a:p>
                <a:r>
                  <a:rPr lang="en-US" sz="1100" dirty="0"/>
                  <a:t>log2 Fold change</a:t>
                </a:r>
                <a:endParaRPr lang="en-AU" sz="1100" dirty="0"/>
              </a:p>
            </p:txBody>
          </p:sp>
        </p:grpSp>
        <p:pic>
          <p:nvPicPr>
            <p:cNvPr id="13" name="Picture 12">
              <a:extLst>
                <a:ext uri="{FF2B5EF4-FFF2-40B4-BE49-F238E27FC236}">
                  <a16:creationId xmlns:a16="http://schemas.microsoft.com/office/drawing/2014/main" id="{2278947F-075F-4E2F-B18E-D732DD1BC65B}"/>
                </a:ext>
              </a:extLst>
            </p:cNvPr>
            <p:cNvPicPr>
              <a:picLocks noChangeAspect="1"/>
            </p:cNvPicPr>
            <p:nvPr/>
          </p:nvPicPr>
          <p:blipFill>
            <a:blip r:embed="rId3"/>
            <a:stretch>
              <a:fillRect/>
            </a:stretch>
          </p:blipFill>
          <p:spPr>
            <a:xfrm>
              <a:off x="3938671" y="3480634"/>
              <a:ext cx="2457450" cy="2152331"/>
            </a:xfrm>
            <a:prstGeom prst="rect">
              <a:avLst/>
            </a:prstGeom>
          </p:spPr>
        </p:pic>
      </p:grpSp>
      <p:cxnSp>
        <p:nvCxnSpPr>
          <p:cNvPr id="17" name="Straight Connector 16">
            <a:extLst>
              <a:ext uri="{FF2B5EF4-FFF2-40B4-BE49-F238E27FC236}">
                <a16:creationId xmlns:a16="http://schemas.microsoft.com/office/drawing/2014/main" id="{B4EAF63C-5A7E-409F-907C-CF2FA37CF70A}"/>
              </a:ext>
            </a:extLst>
          </p:cNvPr>
          <p:cNvCxnSpPr/>
          <p:nvPr/>
        </p:nvCxnSpPr>
        <p:spPr>
          <a:xfrm>
            <a:off x="3579222" y="2055223"/>
            <a:ext cx="0" cy="1497875"/>
          </a:xfrm>
          <a:prstGeom prst="line">
            <a:avLst/>
          </a:prstGeom>
          <a:ln w="28575">
            <a:solidFill>
              <a:srgbClr val="C3595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637A15-0FAA-44EF-B6FC-2C8521B23383}"/>
              </a:ext>
            </a:extLst>
          </p:cNvPr>
          <p:cNvCxnSpPr>
            <a:cxnSpLocks/>
          </p:cNvCxnSpPr>
          <p:nvPr/>
        </p:nvCxnSpPr>
        <p:spPr>
          <a:xfrm>
            <a:off x="3583576" y="3583577"/>
            <a:ext cx="0" cy="3017520"/>
          </a:xfrm>
          <a:prstGeom prst="line">
            <a:avLst/>
          </a:prstGeom>
          <a:ln w="28575">
            <a:solidFill>
              <a:srgbClr val="107EA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FE4F86-EB07-4522-96B2-DAB6F8D8741D}"/>
              </a:ext>
            </a:extLst>
          </p:cNvPr>
          <p:cNvCxnSpPr>
            <a:cxnSpLocks/>
          </p:cNvCxnSpPr>
          <p:nvPr/>
        </p:nvCxnSpPr>
        <p:spPr>
          <a:xfrm flipH="1" flipV="1">
            <a:off x="2171700" y="1962150"/>
            <a:ext cx="1416231" cy="354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BF2339-C0FA-404C-B410-8CC2EAAA5617}"/>
              </a:ext>
            </a:extLst>
          </p:cNvPr>
          <p:cNvCxnSpPr>
            <a:cxnSpLocks/>
          </p:cNvCxnSpPr>
          <p:nvPr/>
        </p:nvCxnSpPr>
        <p:spPr>
          <a:xfrm flipH="1" flipV="1">
            <a:off x="1552575" y="2000250"/>
            <a:ext cx="2035356" cy="20405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458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D5918-3CD7-40C2-AD33-10DCEC84405B}"/>
              </a:ext>
            </a:extLst>
          </p:cNvPr>
          <p:cNvSpPr txBox="1"/>
          <p:nvPr/>
        </p:nvSpPr>
        <p:spPr>
          <a:xfrm>
            <a:off x="0" y="116114"/>
            <a:ext cx="10086975" cy="369332"/>
          </a:xfrm>
          <a:prstGeom prst="rect">
            <a:avLst/>
          </a:prstGeom>
          <a:noFill/>
        </p:spPr>
        <p:txBody>
          <a:bodyPr wrap="square" rtlCol="0">
            <a:spAutoFit/>
          </a:bodyPr>
          <a:lstStyle/>
          <a:p>
            <a:r>
              <a:rPr lang="en-US" b="1" dirty="0"/>
              <a:t>1. Immortalized cell lines with different TMMs established from the same origin</a:t>
            </a:r>
            <a:endParaRPr lang="en-AU" b="1" dirty="0"/>
          </a:p>
        </p:txBody>
      </p:sp>
      <p:pic>
        <p:nvPicPr>
          <p:cNvPr id="5" name="Picture 4">
            <a:extLst>
              <a:ext uri="{FF2B5EF4-FFF2-40B4-BE49-F238E27FC236}">
                <a16:creationId xmlns:a16="http://schemas.microsoft.com/office/drawing/2014/main" id="{1A385E37-B41E-40C6-A613-96F3845514BF}"/>
              </a:ext>
            </a:extLst>
          </p:cNvPr>
          <p:cNvPicPr>
            <a:picLocks noChangeAspect="1"/>
          </p:cNvPicPr>
          <p:nvPr/>
        </p:nvPicPr>
        <p:blipFill>
          <a:blip r:embed="rId3"/>
          <a:stretch>
            <a:fillRect/>
          </a:stretch>
        </p:blipFill>
        <p:spPr>
          <a:xfrm>
            <a:off x="3069104" y="743893"/>
            <a:ext cx="3779371" cy="2429129"/>
          </a:xfrm>
          <a:prstGeom prst="rect">
            <a:avLst/>
          </a:prstGeom>
        </p:spPr>
      </p:pic>
      <p:sp>
        <p:nvSpPr>
          <p:cNvPr id="6" name="TextBox 5">
            <a:extLst>
              <a:ext uri="{FF2B5EF4-FFF2-40B4-BE49-F238E27FC236}">
                <a16:creationId xmlns:a16="http://schemas.microsoft.com/office/drawing/2014/main" id="{4C607FFD-A553-40E2-AAEA-1CAD3D5A4339}"/>
              </a:ext>
            </a:extLst>
          </p:cNvPr>
          <p:cNvSpPr txBox="1"/>
          <p:nvPr/>
        </p:nvSpPr>
        <p:spPr>
          <a:xfrm>
            <a:off x="111125" y="626926"/>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7B0F0B-F804-48A7-BBCB-6EDD7730422D}"/>
              </a:ext>
            </a:extLst>
          </p:cNvPr>
          <p:cNvSpPr txBox="1"/>
          <p:nvPr/>
        </p:nvSpPr>
        <p:spPr>
          <a:xfrm>
            <a:off x="2790211" y="695633"/>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9B78BAD-3FAC-4E2F-B552-2F9165DE5981}"/>
              </a:ext>
            </a:extLst>
          </p:cNvPr>
          <p:cNvPicPr>
            <a:picLocks noChangeAspect="1"/>
          </p:cNvPicPr>
          <p:nvPr/>
        </p:nvPicPr>
        <p:blipFill>
          <a:blip r:embed="rId4"/>
          <a:stretch>
            <a:fillRect/>
          </a:stretch>
        </p:blipFill>
        <p:spPr>
          <a:xfrm>
            <a:off x="206408" y="803120"/>
            <a:ext cx="2436008" cy="2174674"/>
          </a:xfrm>
          <a:prstGeom prst="rect">
            <a:avLst/>
          </a:prstGeom>
        </p:spPr>
      </p:pic>
      <p:pic>
        <p:nvPicPr>
          <p:cNvPr id="9" name="Picture 8">
            <a:extLst>
              <a:ext uri="{FF2B5EF4-FFF2-40B4-BE49-F238E27FC236}">
                <a16:creationId xmlns:a16="http://schemas.microsoft.com/office/drawing/2014/main" id="{E3EFD038-2913-402E-8669-AAB860B39995}"/>
              </a:ext>
            </a:extLst>
          </p:cNvPr>
          <p:cNvPicPr>
            <a:picLocks noChangeAspect="1"/>
          </p:cNvPicPr>
          <p:nvPr/>
        </p:nvPicPr>
        <p:blipFill>
          <a:blip r:embed="rId5"/>
          <a:stretch>
            <a:fillRect/>
          </a:stretch>
        </p:blipFill>
        <p:spPr>
          <a:xfrm>
            <a:off x="7049754" y="1200341"/>
            <a:ext cx="2043739" cy="1824990"/>
          </a:xfrm>
          <a:prstGeom prst="rect">
            <a:avLst/>
          </a:prstGeom>
        </p:spPr>
      </p:pic>
      <p:sp>
        <p:nvSpPr>
          <p:cNvPr id="10" name="Rectangle 9">
            <a:extLst>
              <a:ext uri="{FF2B5EF4-FFF2-40B4-BE49-F238E27FC236}">
                <a16:creationId xmlns:a16="http://schemas.microsoft.com/office/drawing/2014/main" id="{DB0B7C73-EFA0-457B-A0F2-584ECDFBAADA}"/>
              </a:ext>
            </a:extLst>
          </p:cNvPr>
          <p:cNvSpPr/>
          <p:nvPr/>
        </p:nvSpPr>
        <p:spPr>
          <a:xfrm>
            <a:off x="7025397" y="1101209"/>
            <a:ext cx="287258"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c</a:t>
            </a:r>
            <a:endParaRPr lang="en-AU"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3C89796-62A0-4FEA-91B6-CE0D9F3CFBEF}"/>
              </a:ext>
            </a:extLst>
          </p:cNvPr>
          <p:cNvSpPr txBox="1"/>
          <p:nvPr/>
        </p:nvSpPr>
        <p:spPr>
          <a:xfrm>
            <a:off x="306647" y="3279688"/>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
            </a:r>
            <a:endParaRPr lang="en-AU" sz="1600" b="1" dirty="0">
              <a:latin typeface="Times New Roman" panose="02020603050405020304" pitchFamily="18" charset="0"/>
              <a:cs typeface="Times New Roman" panose="02020603050405020304" pitchFamily="18" charset="0"/>
            </a:endParaRPr>
          </a:p>
        </p:txBody>
      </p:sp>
      <p:graphicFrame>
        <p:nvGraphicFramePr>
          <p:cNvPr id="12" name="Object 11">
            <a:extLst>
              <a:ext uri="{FF2B5EF4-FFF2-40B4-BE49-F238E27FC236}">
                <a16:creationId xmlns:a16="http://schemas.microsoft.com/office/drawing/2014/main" id="{58446DA9-E778-4E9F-B824-10F9C7C5B7FB}"/>
              </a:ext>
            </a:extLst>
          </p:cNvPr>
          <p:cNvGraphicFramePr>
            <a:graphicFrameLocks noChangeAspect="1"/>
          </p:cNvGraphicFramePr>
          <p:nvPr>
            <p:extLst>
              <p:ext uri="{D42A27DB-BD31-4B8C-83A1-F6EECF244321}">
                <p14:modId xmlns:p14="http://schemas.microsoft.com/office/powerpoint/2010/main" val="3326156676"/>
              </p:ext>
            </p:extLst>
          </p:nvPr>
        </p:nvGraphicFramePr>
        <p:xfrm>
          <a:off x="817245" y="5132327"/>
          <a:ext cx="2551482" cy="1725673"/>
        </p:xfrm>
        <a:graphic>
          <a:graphicData uri="http://schemas.openxmlformats.org/presentationml/2006/ole">
            <mc:AlternateContent xmlns:mc="http://schemas.openxmlformats.org/markup-compatibility/2006">
              <mc:Choice xmlns:v="urn:schemas-microsoft-com:vml" Requires="v">
                <p:oleObj spid="_x0000_s1038" name="Prism 8" r:id="rId6" imgW="5163626" imgH="3274881" progId="Prism8.Document">
                  <p:embed/>
                </p:oleObj>
              </mc:Choice>
              <mc:Fallback>
                <p:oleObj name="Prism 8" r:id="rId6" imgW="5163626" imgH="3274881" progId="Prism8.Document">
                  <p:embed/>
                  <p:pic>
                    <p:nvPicPr>
                      <p:cNvPr id="10" name="Object 9">
                        <a:extLst>
                          <a:ext uri="{FF2B5EF4-FFF2-40B4-BE49-F238E27FC236}">
                            <a16:creationId xmlns:a16="http://schemas.microsoft.com/office/drawing/2014/main" id="{27977DA4-5CEB-4333-BC70-155E96E20464}"/>
                          </a:ext>
                        </a:extLst>
                      </p:cNvPr>
                      <p:cNvPicPr/>
                      <p:nvPr/>
                    </p:nvPicPr>
                    <p:blipFill>
                      <a:blip r:embed="rId7"/>
                      <a:stretch>
                        <a:fillRect/>
                      </a:stretch>
                    </p:blipFill>
                    <p:spPr>
                      <a:xfrm>
                        <a:off x="817245" y="5132327"/>
                        <a:ext cx="2551482" cy="1725673"/>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0CF4B02C-A11B-49D7-88F2-D3F9698AFC21}"/>
              </a:ext>
            </a:extLst>
          </p:cNvPr>
          <p:cNvGraphicFramePr>
            <a:graphicFrameLocks noChangeAspect="1"/>
          </p:cNvGraphicFramePr>
          <p:nvPr>
            <p:extLst>
              <p:ext uri="{D42A27DB-BD31-4B8C-83A1-F6EECF244321}">
                <p14:modId xmlns:p14="http://schemas.microsoft.com/office/powerpoint/2010/main" val="2163592863"/>
              </p:ext>
            </p:extLst>
          </p:nvPr>
        </p:nvGraphicFramePr>
        <p:xfrm>
          <a:off x="662088" y="3251451"/>
          <a:ext cx="3090862" cy="1792287"/>
        </p:xfrm>
        <a:graphic>
          <a:graphicData uri="http://schemas.openxmlformats.org/presentationml/2006/ole">
            <mc:AlternateContent xmlns:mc="http://schemas.openxmlformats.org/markup-compatibility/2006">
              <mc:Choice xmlns:v="urn:schemas-microsoft-com:vml" Requires="v">
                <p:oleObj spid="_x0000_s1039" name="Prism 8" r:id="rId8" imgW="4999044" imgH="3274881" progId="Prism8.Document">
                  <p:embed/>
                </p:oleObj>
              </mc:Choice>
              <mc:Fallback>
                <p:oleObj name="Prism 8" r:id="rId8" imgW="4999044" imgH="3274881" progId="Prism8.Document">
                  <p:embed/>
                  <p:pic>
                    <p:nvPicPr>
                      <p:cNvPr id="11" name="Object 10">
                        <a:extLst>
                          <a:ext uri="{FF2B5EF4-FFF2-40B4-BE49-F238E27FC236}">
                            <a16:creationId xmlns:a16="http://schemas.microsoft.com/office/drawing/2014/main" id="{CF2E7EF0-A9ED-44A5-BF3F-552F10D18116}"/>
                          </a:ext>
                        </a:extLst>
                      </p:cNvPr>
                      <p:cNvPicPr/>
                      <p:nvPr/>
                    </p:nvPicPr>
                    <p:blipFill>
                      <a:blip r:embed="rId9"/>
                      <a:stretch>
                        <a:fillRect/>
                      </a:stretch>
                    </p:blipFill>
                    <p:spPr>
                      <a:xfrm>
                        <a:off x="662088" y="3251451"/>
                        <a:ext cx="3090862" cy="1792287"/>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1DD84516-C58D-495A-93A1-11FE302D3F2F}"/>
              </a:ext>
            </a:extLst>
          </p:cNvPr>
          <p:cNvSpPr txBox="1"/>
          <p:nvPr/>
        </p:nvSpPr>
        <p:spPr>
          <a:xfrm>
            <a:off x="285750" y="5109337"/>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e</a:t>
            </a:r>
            <a:endParaRPr lang="en-AU" sz="1600"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2BD4B11-933E-4C41-B603-65AACC934DF5}"/>
              </a:ext>
            </a:extLst>
          </p:cNvPr>
          <p:cNvPicPr>
            <a:picLocks noChangeAspect="1"/>
          </p:cNvPicPr>
          <p:nvPr/>
        </p:nvPicPr>
        <p:blipFill>
          <a:blip r:embed="rId10"/>
          <a:stretch>
            <a:fillRect/>
          </a:stretch>
        </p:blipFill>
        <p:spPr>
          <a:xfrm>
            <a:off x="4281297" y="3828737"/>
            <a:ext cx="1724171" cy="2714786"/>
          </a:xfrm>
          <a:prstGeom prst="rect">
            <a:avLst/>
          </a:prstGeom>
        </p:spPr>
      </p:pic>
      <p:sp>
        <p:nvSpPr>
          <p:cNvPr id="16" name="TextBox 15">
            <a:extLst>
              <a:ext uri="{FF2B5EF4-FFF2-40B4-BE49-F238E27FC236}">
                <a16:creationId xmlns:a16="http://schemas.microsoft.com/office/drawing/2014/main" id="{39399C59-E472-42BF-A4E6-8266B8376409}"/>
              </a:ext>
            </a:extLst>
          </p:cNvPr>
          <p:cNvSpPr txBox="1"/>
          <p:nvPr/>
        </p:nvSpPr>
        <p:spPr>
          <a:xfrm>
            <a:off x="3987165" y="3983355"/>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t>
            </a:r>
            <a:endParaRPr lang="en-AU"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0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0252C-F756-4ECF-9528-D581AB8349C6}"/>
              </a:ext>
            </a:extLst>
          </p:cNvPr>
          <p:cNvSpPr txBox="1"/>
          <p:nvPr/>
        </p:nvSpPr>
        <p:spPr>
          <a:xfrm>
            <a:off x="157842" y="191407"/>
            <a:ext cx="8414658" cy="923330"/>
          </a:xfrm>
          <a:prstGeom prst="rect">
            <a:avLst/>
          </a:prstGeom>
          <a:noFill/>
        </p:spPr>
        <p:txBody>
          <a:bodyPr wrap="square" rtlCol="0">
            <a:spAutoFit/>
          </a:bodyPr>
          <a:lstStyle/>
          <a:p>
            <a:r>
              <a:rPr lang="en-US" b="1" dirty="0"/>
              <a:t>2. Similar levels of genome mutation and rearrangement in ALT/TEL cell lines</a:t>
            </a:r>
          </a:p>
          <a:p>
            <a:endParaRPr lang="en-US" b="1" dirty="0"/>
          </a:p>
          <a:p>
            <a:endParaRPr lang="en-AU" b="1" dirty="0"/>
          </a:p>
        </p:txBody>
      </p:sp>
      <p:pic>
        <p:nvPicPr>
          <p:cNvPr id="5" name="Picture 4">
            <a:extLst>
              <a:ext uri="{FF2B5EF4-FFF2-40B4-BE49-F238E27FC236}">
                <a16:creationId xmlns:a16="http://schemas.microsoft.com/office/drawing/2014/main" id="{4CF0DA4C-CE96-4DF1-8E62-3C4CCE16DEDF}"/>
              </a:ext>
            </a:extLst>
          </p:cNvPr>
          <p:cNvPicPr>
            <a:picLocks noChangeAspect="1"/>
          </p:cNvPicPr>
          <p:nvPr/>
        </p:nvPicPr>
        <p:blipFill rotWithShape="1">
          <a:blip r:embed="rId2"/>
          <a:srcRect b="851"/>
          <a:stretch/>
        </p:blipFill>
        <p:spPr>
          <a:xfrm>
            <a:off x="410320" y="763188"/>
            <a:ext cx="4961780" cy="3208737"/>
          </a:xfrm>
          <a:prstGeom prst="rect">
            <a:avLst/>
          </a:prstGeom>
        </p:spPr>
      </p:pic>
      <p:sp>
        <p:nvSpPr>
          <p:cNvPr id="6" name="TextBox 5">
            <a:extLst>
              <a:ext uri="{FF2B5EF4-FFF2-40B4-BE49-F238E27FC236}">
                <a16:creationId xmlns:a16="http://schemas.microsoft.com/office/drawing/2014/main" id="{2CE06FE6-BBE9-409E-BA4B-0B0EA5776C42}"/>
              </a:ext>
            </a:extLst>
          </p:cNvPr>
          <p:cNvSpPr txBox="1"/>
          <p:nvPr/>
        </p:nvSpPr>
        <p:spPr>
          <a:xfrm>
            <a:off x="714375" y="4791075"/>
            <a:ext cx="8220619" cy="646331"/>
          </a:xfrm>
          <a:prstGeom prst="rect">
            <a:avLst/>
          </a:prstGeom>
          <a:noFill/>
        </p:spPr>
        <p:txBody>
          <a:bodyPr wrap="square" rtlCol="0">
            <a:spAutoFit/>
          </a:bodyPr>
          <a:lstStyle/>
          <a:p>
            <a:r>
              <a:rPr lang="en-US" dirty="0"/>
              <a:t>More data needs to be generated.</a:t>
            </a:r>
          </a:p>
          <a:p>
            <a:r>
              <a:rPr lang="en-US" dirty="0"/>
              <a:t>(will get some ideas from the meeting next Monday)</a:t>
            </a:r>
            <a:endParaRPr lang="en-AU" dirty="0"/>
          </a:p>
        </p:txBody>
      </p:sp>
    </p:spTree>
    <p:extLst>
      <p:ext uri="{BB962C8B-B14F-4D97-AF65-F5344CB8AC3E}">
        <p14:creationId xmlns:p14="http://schemas.microsoft.com/office/powerpoint/2010/main" val="309147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3EF1DE-FE9A-4E7B-922A-C7C057CA9E25}"/>
              </a:ext>
            </a:extLst>
          </p:cNvPr>
          <p:cNvSpPr/>
          <p:nvPr/>
        </p:nvSpPr>
        <p:spPr>
          <a:xfrm>
            <a:off x="411914" y="272534"/>
            <a:ext cx="4792787" cy="369332"/>
          </a:xfrm>
          <a:prstGeom prst="rect">
            <a:avLst/>
          </a:prstGeom>
        </p:spPr>
        <p:txBody>
          <a:bodyPr wrap="none">
            <a:spAutoFit/>
          </a:bodyPr>
          <a:lstStyle/>
          <a:p>
            <a:r>
              <a:rPr lang="en-US" b="1" dirty="0"/>
              <a:t>3. Loss of ATRX as a universal feature in ALT cells</a:t>
            </a:r>
          </a:p>
        </p:txBody>
      </p:sp>
      <p:pic>
        <p:nvPicPr>
          <p:cNvPr id="3" name="Picture 2">
            <a:extLst>
              <a:ext uri="{FF2B5EF4-FFF2-40B4-BE49-F238E27FC236}">
                <a16:creationId xmlns:a16="http://schemas.microsoft.com/office/drawing/2014/main" id="{A3AF92B3-F4B6-5F41-8F61-F17AA1694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86" y="1027330"/>
            <a:ext cx="11831684" cy="662574"/>
          </a:xfrm>
          <a:prstGeom prst="rect">
            <a:avLst/>
          </a:prstGeom>
        </p:spPr>
      </p:pic>
    </p:spTree>
    <p:extLst>
      <p:ext uri="{BB962C8B-B14F-4D97-AF65-F5344CB8AC3E}">
        <p14:creationId xmlns:p14="http://schemas.microsoft.com/office/powerpoint/2010/main" val="3642279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DC78B9-0D60-4925-BB2F-2C3A74137A6E}"/>
              </a:ext>
            </a:extLst>
          </p:cNvPr>
          <p:cNvSpPr/>
          <p:nvPr/>
        </p:nvSpPr>
        <p:spPr>
          <a:xfrm>
            <a:off x="257174" y="267385"/>
            <a:ext cx="5629275" cy="369332"/>
          </a:xfrm>
          <a:prstGeom prst="rect">
            <a:avLst/>
          </a:prstGeom>
        </p:spPr>
        <p:txBody>
          <a:bodyPr wrap="square">
            <a:spAutoFit/>
          </a:bodyPr>
          <a:lstStyle/>
          <a:p>
            <a:r>
              <a:rPr lang="en-US" b="1" dirty="0"/>
              <a:t>4. Loss of ATRX and 7q as significant features in ALT+ cells</a:t>
            </a:r>
          </a:p>
        </p:txBody>
      </p:sp>
      <p:grpSp>
        <p:nvGrpSpPr>
          <p:cNvPr id="25" name="Group 24">
            <a:extLst>
              <a:ext uri="{FF2B5EF4-FFF2-40B4-BE49-F238E27FC236}">
                <a16:creationId xmlns:a16="http://schemas.microsoft.com/office/drawing/2014/main" id="{2473963F-6F76-4725-9F97-2AAAE0FF8507}"/>
              </a:ext>
            </a:extLst>
          </p:cNvPr>
          <p:cNvGrpSpPr/>
          <p:nvPr/>
        </p:nvGrpSpPr>
        <p:grpSpPr>
          <a:xfrm>
            <a:off x="190500" y="714375"/>
            <a:ext cx="7156704" cy="5342862"/>
            <a:chOff x="190500" y="714375"/>
            <a:chExt cx="7156704" cy="5342862"/>
          </a:xfrm>
        </p:grpSpPr>
        <p:grpSp>
          <p:nvGrpSpPr>
            <p:cNvPr id="10" name="Group 9">
              <a:extLst>
                <a:ext uri="{FF2B5EF4-FFF2-40B4-BE49-F238E27FC236}">
                  <a16:creationId xmlns:a16="http://schemas.microsoft.com/office/drawing/2014/main" id="{9CFD84E7-A6E6-465D-844E-BBE8A16A5B70}"/>
                </a:ext>
              </a:extLst>
            </p:cNvPr>
            <p:cNvGrpSpPr/>
            <p:nvPr/>
          </p:nvGrpSpPr>
          <p:grpSpPr>
            <a:xfrm>
              <a:off x="430997" y="3754368"/>
              <a:ext cx="6512402" cy="1849358"/>
              <a:chOff x="230010" y="3484642"/>
              <a:chExt cx="6512402" cy="1849358"/>
            </a:xfrm>
          </p:grpSpPr>
          <p:pic>
            <p:nvPicPr>
              <p:cNvPr id="11" name="Picture 3" descr="image001">
                <a:extLst>
                  <a:ext uri="{FF2B5EF4-FFF2-40B4-BE49-F238E27FC236}">
                    <a16:creationId xmlns:a16="http://schemas.microsoft.com/office/drawing/2014/main" id="{5FEA359D-3E9F-47F3-ABA5-78D4C93337C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0010" y="3528127"/>
                <a:ext cx="3313290" cy="1786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image006">
                <a:extLst>
                  <a:ext uri="{FF2B5EF4-FFF2-40B4-BE49-F238E27FC236}">
                    <a16:creationId xmlns:a16="http://schemas.microsoft.com/office/drawing/2014/main" id="{BD63998F-936E-4A57-9481-4F89BE9D01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576639" y="3484642"/>
                <a:ext cx="3165773" cy="184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2" descr="image001">
              <a:extLst>
                <a:ext uri="{FF2B5EF4-FFF2-40B4-BE49-F238E27FC236}">
                  <a16:creationId xmlns:a16="http://schemas.microsoft.com/office/drawing/2014/main" id="{7310C918-B903-4DA0-BE09-AE7E9F1EF6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81" r="1945"/>
            <a:stretch/>
          </p:blipFill>
          <p:spPr bwMode="auto">
            <a:xfrm>
              <a:off x="495300" y="939436"/>
              <a:ext cx="6540701" cy="271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3CDAEBCF-E877-4963-941C-83844C40DBFA}"/>
                </a:ext>
              </a:extLst>
            </p:cNvPr>
            <p:cNvSpPr txBox="1"/>
            <p:nvPr/>
          </p:nvSpPr>
          <p:spPr>
            <a:xfrm>
              <a:off x="489204" y="5718683"/>
              <a:ext cx="6858000" cy="338554"/>
            </a:xfrm>
            <a:prstGeom prst="rect">
              <a:avLst/>
            </a:prstGeom>
            <a:noFill/>
          </p:spPr>
          <p:txBody>
            <a:bodyPr wrap="square" rtlCol="0">
              <a:spAutoFit/>
            </a:bodyPr>
            <a:lstStyle>
              <a:defPPr>
                <a:defRPr lang="en-US"/>
              </a:defPPr>
              <a:lvl1pPr>
                <a:defRPr sz="1400" b="1"/>
              </a:lvl1pPr>
            </a:lstStyle>
            <a:p>
              <a:r>
                <a:rPr lang="en-US" dirty="0"/>
                <a:t>Figure 3  Copy number analysis of JFCF-6 cell lines.</a:t>
              </a:r>
              <a:endParaRPr lang="en-AU" dirty="0"/>
            </a:p>
          </p:txBody>
        </p:sp>
        <p:sp>
          <p:nvSpPr>
            <p:cNvPr id="15" name="TextBox 14">
              <a:extLst>
                <a:ext uri="{FF2B5EF4-FFF2-40B4-BE49-F238E27FC236}">
                  <a16:creationId xmlns:a16="http://schemas.microsoft.com/office/drawing/2014/main" id="{F8F536D8-2B92-45E3-BBF4-2893A213B1FD}"/>
                </a:ext>
              </a:extLst>
            </p:cNvPr>
            <p:cNvSpPr txBox="1"/>
            <p:nvPr/>
          </p:nvSpPr>
          <p:spPr>
            <a:xfrm>
              <a:off x="237799" y="3781425"/>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3A53F2D-A151-43B6-B7EB-E354E720E7B0}"/>
                </a:ext>
              </a:extLst>
            </p:cNvPr>
            <p:cNvSpPr txBox="1"/>
            <p:nvPr/>
          </p:nvSpPr>
          <p:spPr>
            <a:xfrm>
              <a:off x="3647749" y="3810000"/>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091871E6-2A47-4848-98DC-7F927C745320}"/>
                </a:ext>
              </a:extLst>
            </p:cNvPr>
            <p:cNvGrpSpPr/>
            <p:nvPr/>
          </p:nvGrpSpPr>
          <p:grpSpPr>
            <a:xfrm>
              <a:off x="190500" y="1176337"/>
              <a:ext cx="428625" cy="2324101"/>
              <a:chOff x="0" y="766762"/>
              <a:chExt cx="428625" cy="2324101"/>
            </a:xfrm>
          </p:grpSpPr>
          <p:cxnSp>
            <p:nvCxnSpPr>
              <p:cNvPr id="18" name="Straight Connector 17">
                <a:extLst>
                  <a:ext uri="{FF2B5EF4-FFF2-40B4-BE49-F238E27FC236}">
                    <a16:creationId xmlns:a16="http://schemas.microsoft.com/office/drawing/2014/main" id="{8D2F08DB-39E4-4FA8-BAB8-5B352CA2C480}"/>
                  </a:ext>
                </a:extLst>
              </p:cNvPr>
              <p:cNvCxnSpPr>
                <a:cxnSpLocks/>
              </p:cNvCxnSpPr>
              <p:nvPr/>
            </p:nvCxnSpPr>
            <p:spPr>
              <a:xfrm>
                <a:off x="249237" y="766762"/>
                <a:ext cx="0" cy="1190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2A4151-CD02-4167-9AAD-3F7EEC795859}"/>
                  </a:ext>
                </a:extLst>
              </p:cNvPr>
              <p:cNvCxnSpPr>
                <a:cxnSpLocks/>
              </p:cNvCxnSpPr>
              <p:nvPr/>
            </p:nvCxnSpPr>
            <p:spPr>
              <a:xfrm>
                <a:off x="254984" y="2024062"/>
                <a:ext cx="0" cy="1066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DC9E995-48FC-4277-929E-6C834B365C62}"/>
                  </a:ext>
                </a:extLst>
              </p:cNvPr>
              <p:cNvSpPr txBox="1"/>
              <p:nvPr/>
            </p:nvSpPr>
            <p:spPr>
              <a:xfrm rot="16200000">
                <a:off x="60424" y="1110648"/>
                <a:ext cx="307777" cy="428625"/>
              </a:xfrm>
              <a:prstGeom prst="rect">
                <a:avLst/>
              </a:prstGeom>
              <a:noFill/>
            </p:spPr>
            <p:txBody>
              <a:bodyPr vert="eaVert" wrap="square" rtlCol="0">
                <a:spAutoFit/>
              </a:bodyPr>
              <a:lstStyle/>
              <a:p>
                <a:r>
                  <a:rPr lang="en-US" sz="800" b="1" dirty="0"/>
                  <a:t>ALT</a:t>
                </a:r>
                <a:endParaRPr lang="en-AU" sz="800" b="1" dirty="0"/>
              </a:p>
            </p:txBody>
          </p:sp>
          <p:sp>
            <p:nvSpPr>
              <p:cNvPr id="21" name="TextBox 20">
                <a:extLst>
                  <a:ext uri="{FF2B5EF4-FFF2-40B4-BE49-F238E27FC236}">
                    <a16:creationId xmlns:a16="http://schemas.microsoft.com/office/drawing/2014/main" id="{5BD32698-C452-4C12-BB6E-38D0B36DF77F}"/>
                  </a:ext>
                </a:extLst>
              </p:cNvPr>
              <p:cNvSpPr txBox="1"/>
              <p:nvPr/>
            </p:nvSpPr>
            <p:spPr>
              <a:xfrm rot="16200000">
                <a:off x="60424" y="2239525"/>
                <a:ext cx="307777" cy="428625"/>
              </a:xfrm>
              <a:prstGeom prst="rect">
                <a:avLst/>
              </a:prstGeom>
              <a:noFill/>
            </p:spPr>
            <p:txBody>
              <a:bodyPr vert="eaVert" wrap="square" rtlCol="0">
                <a:spAutoFit/>
              </a:bodyPr>
              <a:lstStyle/>
              <a:p>
                <a:r>
                  <a:rPr lang="en-US" sz="800" b="1" dirty="0"/>
                  <a:t>TEL</a:t>
                </a:r>
                <a:endParaRPr lang="en-AU" sz="800" b="1" dirty="0"/>
              </a:p>
            </p:txBody>
          </p:sp>
        </p:grpSp>
        <p:sp>
          <p:nvSpPr>
            <p:cNvPr id="22" name="TextBox 21">
              <a:extLst>
                <a:ext uri="{FF2B5EF4-FFF2-40B4-BE49-F238E27FC236}">
                  <a16:creationId xmlns:a16="http://schemas.microsoft.com/office/drawing/2014/main" id="{957E5B50-34E6-476B-AB85-A37AB5A4D5E8}"/>
                </a:ext>
              </a:extLst>
            </p:cNvPr>
            <p:cNvSpPr txBox="1"/>
            <p:nvPr/>
          </p:nvSpPr>
          <p:spPr>
            <a:xfrm rot="16200000">
              <a:off x="335904" y="786557"/>
              <a:ext cx="307777" cy="598585"/>
            </a:xfrm>
            <a:prstGeom prst="rect">
              <a:avLst/>
            </a:prstGeom>
            <a:noFill/>
          </p:spPr>
          <p:txBody>
            <a:bodyPr vert="eaVert" wrap="square" rtlCol="0">
              <a:spAutoFit/>
            </a:bodyPr>
            <a:lstStyle/>
            <a:p>
              <a:r>
                <a:rPr lang="en-US" sz="800" b="1" dirty="0"/>
                <a:t>parental</a:t>
              </a:r>
              <a:endParaRPr lang="en-AU" sz="800" b="1" dirty="0"/>
            </a:p>
          </p:txBody>
        </p:sp>
        <p:sp>
          <p:nvSpPr>
            <p:cNvPr id="23" name="Rectangle 22">
              <a:extLst>
                <a:ext uri="{FF2B5EF4-FFF2-40B4-BE49-F238E27FC236}">
                  <a16:creationId xmlns:a16="http://schemas.microsoft.com/office/drawing/2014/main" id="{E51B6C2B-E1E0-44A1-A9D5-903C1D65BDA2}"/>
                </a:ext>
              </a:extLst>
            </p:cNvPr>
            <p:cNvSpPr/>
            <p:nvPr/>
          </p:nvSpPr>
          <p:spPr>
            <a:xfrm>
              <a:off x="3333750" y="962025"/>
              <a:ext cx="161925" cy="2590800"/>
            </a:xfrm>
            <a:prstGeom prst="rect">
              <a:avLst/>
            </a:prstGeom>
            <a:noFill/>
            <a:ln w="19050">
              <a:solidFill>
                <a:srgbClr val="85D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107EA0"/>
                </a:solidFill>
              </a:endParaRPr>
            </a:p>
          </p:txBody>
        </p:sp>
        <p:sp>
          <p:nvSpPr>
            <p:cNvPr id="24" name="TextBox 23">
              <a:extLst>
                <a:ext uri="{FF2B5EF4-FFF2-40B4-BE49-F238E27FC236}">
                  <a16:creationId xmlns:a16="http://schemas.microsoft.com/office/drawing/2014/main" id="{CC30C84C-1BF4-4B55-B0F3-5CF34D393CC6}"/>
                </a:ext>
              </a:extLst>
            </p:cNvPr>
            <p:cNvSpPr txBox="1"/>
            <p:nvPr/>
          </p:nvSpPr>
          <p:spPr>
            <a:xfrm>
              <a:off x="3086099" y="714375"/>
              <a:ext cx="1114425" cy="276999"/>
            </a:xfrm>
            <a:prstGeom prst="rect">
              <a:avLst/>
            </a:prstGeom>
            <a:noFill/>
          </p:spPr>
          <p:txBody>
            <a:bodyPr wrap="square" rtlCol="0">
              <a:spAutoFit/>
            </a:bodyPr>
            <a:lstStyle/>
            <a:p>
              <a:r>
                <a:rPr lang="en-US" sz="1200" b="1" dirty="0">
                  <a:solidFill>
                    <a:srgbClr val="107EA0"/>
                  </a:solidFill>
                </a:rPr>
                <a:t>7q loss</a:t>
              </a:r>
              <a:endParaRPr lang="en-AU" sz="1200" b="1" dirty="0">
                <a:solidFill>
                  <a:srgbClr val="107EA0"/>
                </a:solidFill>
              </a:endParaRPr>
            </a:p>
          </p:txBody>
        </p:sp>
      </p:grpSp>
    </p:spTree>
    <p:extLst>
      <p:ext uri="{BB962C8B-B14F-4D97-AF65-F5344CB8AC3E}">
        <p14:creationId xmlns:p14="http://schemas.microsoft.com/office/powerpoint/2010/main" val="178440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C12D7B-5FBA-4DE3-8D48-786EEF724C52}"/>
              </a:ext>
            </a:extLst>
          </p:cNvPr>
          <p:cNvSpPr/>
          <p:nvPr/>
        </p:nvSpPr>
        <p:spPr>
          <a:xfrm>
            <a:off x="133350" y="210235"/>
            <a:ext cx="10572750" cy="369332"/>
          </a:xfrm>
          <a:prstGeom prst="rect">
            <a:avLst/>
          </a:prstGeom>
        </p:spPr>
        <p:txBody>
          <a:bodyPr wrap="square">
            <a:spAutoFit/>
          </a:bodyPr>
          <a:lstStyle/>
          <a:p>
            <a:r>
              <a:rPr lang="en-US" b="1" dirty="0"/>
              <a:t>5. Positive associations of CNA on 7q,10q and 20q with gene expressions</a:t>
            </a:r>
          </a:p>
        </p:txBody>
      </p:sp>
      <p:pic>
        <p:nvPicPr>
          <p:cNvPr id="5" name="Picture 4" descr="A screenshot of a computer&#10;&#10;Description automatically generated">
            <a:extLst>
              <a:ext uri="{FF2B5EF4-FFF2-40B4-BE49-F238E27FC236}">
                <a16:creationId xmlns:a16="http://schemas.microsoft.com/office/drawing/2014/main" id="{17E8F2A6-0CDD-4CF8-883F-AA923C512D3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50000"/>
                    </a14:imgEffect>
                    <a14:imgEffect>
                      <a14:brightnessContrast contrast="20000"/>
                    </a14:imgEffect>
                  </a14:imgLayer>
                </a14:imgProps>
              </a:ext>
            </a:extLst>
          </a:blip>
          <a:srcRect t="4985"/>
          <a:stretch/>
        </p:blipFill>
        <p:spPr>
          <a:xfrm>
            <a:off x="309059" y="746882"/>
            <a:ext cx="7272841" cy="5524638"/>
          </a:xfrm>
          <a:prstGeom prst="rect">
            <a:avLst/>
          </a:prstGeom>
        </p:spPr>
      </p:pic>
      <p:sp>
        <p:nvSpPr>
          <p:cNvPr id="6" name="TextBox 5">
            <a:extLst>
              <a:ext uri="{FF2B5EF4-FFF2-40B4-BE49-F238E27FC236}">
                <a16:creationId xmlns:a16="http://schemas.microsoft.com/office/drawing/2014/main" id="{562D7ADB-2228-4281-BFF1-89B0BAD9F528}"/>
              </a:ext>
            </a:extLst>
          </p:cNvPr>
          <p:cNvSpPr txBox="1"/>
          <p:nvPr/>
        </p:nvSpPr>
        <p:spPr>
          <a:xfrm>
            <a:off x="94198" y="791827"/>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381D51BF-E767-46C9-97EC-BA6F4B778628}"/>
              </a:ext>
            </a:extLst>
          </p:cNvPr>
          <p:cNvGrpSpPr/>
          <p:nvPr/>
        </p:nvGrpSpPr>
        <p:grpSpPr>
          <a:xfrm>
            <a:off x="8052452" y="957777"/>
            <a:ext cx="2238993" cy="1683823"/>
            <a:chOff x="430395" y="6144768"/>
            <a:chExt cx="2466957" cy="1717430"/>
          </a:xfrm>
        </p:grpSpPr>
        <p:pic>
          <p:nvPicPr>
            <p:cNvPr id="8" name="Picture 7">
              <a:extLst>
                <a:ext uri="{FF2B5EF4-FFF2-40B4-BE49-F238E27FC236}">
                  <a16:creationId xmlns:a16="http://schemas.microsoft.com/office/drawing/2014/main" id="{A38269EF-BA8F-4B3A-AAD0-E645041871E6}"/>
                </a:ext>
              </a:extLst>
            </p:cNvPr>
            <p:cNvPicPr>
              <a:picLocks noChangeAspect="1"/>
            </p:cNvPicPr>
            <p:nvPr/>
          </p:nvPicPr>
          <p:blipFill>
            <a:blip r:embed="rId5"/>
            <a:stretch>
              <a:fillRect/>
            </a:stretch>
          </p:blipFill>
          <p:spPr>
            <a:xfrm>
              <a:off x="756345" y="6347533"/>
              <a:ext cx="2141007" cy="1514665"/>
            </a:xfrm>
            <a:prstGeom prst="rect">
              <a:avLst/>
            </a:prstGeom>
          </p:spPr>
        </p:pic>
        <p:sp>
          <p:nvSpPr>
            <p:cNvPr id="9" name="TextBox 8">
              <a:extLst>
                <a:ext uri="{FF2B5EF4-FFF2-40B4-BE49-F238E27FC236}">
                  <a16:creationId xmlns:a16="http://schemas.microsoft.com/office/drawing/2014/main" id="{68552CAE-47E0-45D7-91CD-01DB4FF309A8}"/>
                </a:ext>
              </a:extLst>
            </p:cNvPr>
            <p:cNvSpPr txBox="1"/>
            <p:nvPr/>
          </p:nvSpPr>
          <p:spPr>
            <a:xfrm>
              <a:off x="430395" y="6144768"/>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6781A455-47CD-443B-84F4-2112A59E0E81}"/>
              </a:ext>
            </a:extLst>
          </p:cNvPr>
          <p:cNvGrpSpPr/>
          <p:nvPr/>
        </p:nvGrpSpPr>
        <p:grpSpPr>
          <a:xfrm>
            <a:off x="7954955" y="3208348"/>
            <a:ext cx="3532456" cy="2779436"/>
            <a:chOff x="2920846" y="5648775"/>
            <a:chExt cx="3532456" cy="2779436"/>
          </a:xfrm>
        </p:grpSpPr>
        <p:sp>
          <p:nvSpPr>
            <p:cNvPr id="11" name="TextBox 10">
              <a:extLst>
                <a:ext uri="{FF2B5EF4-FFF2-40B4-BE49-F238E27FC236}">
                  <a16:creationId xmlns:a16="http://schemas.microsoft.com/office/drawing/2014/main" id="{A9CF3EA5-74AF-4F1B-974B-4C623C62BA26}"/>
                </a:ext>
              </a:extLst>
            </p:cNvPr>
            <p:cNvSpPr txBox="1"/>
            <p:nvPr/>
          </p:nvSpPr>
          <p:spPr>
            <a:xfrm>
              <a:off x="3034055" y="5701430"/>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1447DB04-1FF4-4C29-9625-3F63CC7EA183}"/>
                </a:ext>
              </a:extLst>
            </p:cNvPr>
            <p:cNvGrpSpPr/>
            <p:nvPr/>
          </p:nvGrpSpPr>
          <p:grpSpPr>
            <a:xfrm>
              <a:off x="2920846" y="5648775"/>
              <a:ext cx="3532456" cy="2779436"/>
              <a:chOff x="2920846" y="5523515"/>
              <a:chExt cx="3532456" cy="2779436"/>
            </a:xfrm>
          </p:grpSpPr>
          <p:sp>
            <p:nvSpPr>
              <p:cNvPr id="13" name="TextBox 12">
                <a:extLst>
                  <a:ext uri="{FF2B5EF4-FFF2-40B4-BE49-F238E27FC236}">
                    <a16:creationId xmlns:a16="http://schemas.microsoft.com/office/drawing/2014/main" id="{480435E9-5EBE-4DA2-A52A-C915FA071C12}"/>
                  </a:ext>
                </a:extLst>
              </p:cNvPr>
              <p:cNvSpPr txBox="1"/>
              <p:nvPr/>
            </p:nvSpPr>
            <p:spPr>
              <a:xfrm>
                <a:off x="4335872" y="5523515"/>
                <a:ext cx="1199295" cy="276999"/>
              </a:xfrm>
              <a:prstGeom prst="rect">
                <a:avLst/>
              </a:prstGeom>
              <a:solidFill>
                <a:schemeClr val="bg1"/>
              </a:solidFill>
            </p:spPr>
            <p:txBody>
              <a:bodyPr wrap="square" rtlCol="0">
                <a:spAutoFit/>
              </a:bodyPr>
              <a:lstStyle/>
              <a:p>
                <a:r>
                  <a:rPr lang="en-US" sz="1200" b="1" dirty="0"/>
                  <a:t>RNA vs protein</a:t>
                </a:r>
                <a:endParaRPr lang="en-AU" sz="1200" b="1" dirty="0"/>
              </a:p>
            </p:txBody>
          </p:sp>
          <p:sp>
            <p:nvSpPr>
              <p:cNvPr id="14" name="TextBox 13">
                <a:extLst>
                  <a:ext uri="{FF2B5EF4-FFF2-40B4-BE49-F238E27FC236}">
                    <a16:creationId xmlns:a16="http://schemas.microsoft.com/office/drawing/2014/main" id="{831CB82B-5A3C-4092-BCEA-810C44CE32CB}"/>
                  </a:ext>
                </a:extLst>
              </p:cNvPr>
              <p:cNvSpPr txBox="1"/>
              <p:nvPr/>
            </p:nvSpPr>
            <p:spPr>
              <a:xfrm rot="16200000">
                <a:off x="2253131" y="6707849"/>
                <a:ext cx="1597040" cy="261610"/>
              </a:xfrm>
              <a:prstGeom prst="rect">
                <a:avLst/>
              </a:prstGeom>
              <a:noFill/>
            </p:spPr>
            <p:txBody>
              <a:bodyPr wrap="square" rtlCol="0">
                <a:spAutoFit/>
              </a:bodyPr>
              <a:lstStyle/>
              <a:p>
                <a:r>
                  <a:rPr lang="en-US" sz="1100" dirty="0"/>
                  <a:t>RNA_log2(FC ALT vs TEL)</a:t>
                </a:r>
                <a:endParaRPr lang="en-AU" sz="1100" dirty="0"/>
              </a:p>
            </p:txBody>
          </p:sp>
          <p:sp>
            <p:nvSpPr>
              <p:cNvPr id="15" name="TextBox 14">
                <a:extLst>
                  <a:ext uri="{FF2B5EF4-FFF2-40B4-BE49-F238E27FC236}">
                    <a16:creationId xmlns:a16="http://schemas.microsoft.com/office/drawing/2014/main" id="{2958656E-6312-4490-90D0-CE58CC90C8CA}"/>
                  </a:ext>
                </a:extLst>
              </p:cNvPr>
              <p:cNvSpPr txBox="1"/>
              <p:nvPr/>
            </p:nvSpPr>
            <p:spPr>
              <a:xfrm>
                <a:off x="4073061" y="8041341"/>
                <a:ext cx="2077217" cy="261610"/>
              </a:xfrm>
              <a:prstGeom prst="rect">
                <a:avLst/>
              </a:prstGeom>
              <a:noFill/>
            </p:spPr>
            <p:txBody>
              <a:bodyPr wrap="square" rtlCol="0">
                <a:spAutoFit/>
              </a:bodyPr>
              <a:lstStyle/>
              <a:p>
                <a:r>
                  <a:rPr lang="en-US" sz="1100" dirty="0"/>
                  <a:t>Protein_log2(FC ALT vs TEL)</a:t>
                </a:r>
                <a:endParaRPr lang="en-AU" sz="1100" dirty="0"/>
              </a:p>
            </p:txBody>
          </p:sp>
          <p:pic>
            <p:nvPicPr>
              <p:cNvPr id="16" name="Picture 15">
                <a:extLst>
                  <a:ext uri="{FF2B5EF4-FFF2-40B4-BE49-F238E27FC236}">
                    <a16:creationId xmlns:a16="http://schemas.microsoft.com/office/drawing/2014/main" id="{48314F3C-255B-407E-9425-22FC85B165BC}"/>
                  </a:ext>
                </a:extLst>
              </p:cNvPr>
              <p:cNvPicPr>
                <a:picLocks noChangeAspect="1"/>
              </p:cNvPicPr>
              <p:nvPr/>
            </p:nvPicPr>
            <p:blipFill>
              <a:blip r:embed="rId6"/>
              <a:stretch>
                <a:fillRect/>
              </a:stretch>
            </p:blipFill>
            <p:spPr>
              <a:xfrm>
                <a:off x="3251695" y="5761972"/>
                <a:ext cx="3201607" cy="2317316"/>
              </a:xfrm>
              <a:prstGeom prst="rect">
                <a:avLst/>
              </a:prstGeom>
            </p:spPr>
          </p:pic>
        </p:grpSp>
      </p:grpSp>
    </p:spTree>
    <p:extLst>
      <p:ext uri="{BB962C8B-B14F-4D97-AF65-F5344CB8AC3E}">
        <p14:creationId xmlns:p14="http://schemas.microsoft.com/office/powerpoint/2010/main" val="242319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842B2634-0F3C-4D30-896B-72D320BC4E77}"/>
              </a:ext>
            </a:extLst>
          </p:cNvPr>
          <p:cNvGrpSpPr/>
          <p:nvPr/>
        </p:nvGrpSpPr>
        <p:grpSpPr>
          <a:xfrm>
            <a:off x="374469" y="303062"/>
            <a:ext cx="6918154" cy="1955507"/>
            <a:chOff x="0" y="0"/>
            <a:chExt cx="6918154" cy="1955507"/>
          </a:xfrm>
        </p:grpSpPr>
        <p:grpSp>
          <p:nvGrpSpPr>
            <p:cNvPr id="50" name="Group 49">
              <a:extLst>
                <a:ext uri="{FF2B5EF4-FFF2-40B4-BE49-F238E27FC236}">
                  <a16:creationId xmlns:a16="http://schemas.microsoft.com/office/drawing/2014/main" id="{E23A2573-3C30-4A3B-B4E1-61DC64597E5B}"/>
                </a:ext>
              </a:extLst>
            </p:cNvPr>
            <p:cNvGrpSpPr/>
            <p:nvPr/>
          </p:nvGrpSpPr>
          <p:grpSpPr>
            <a:xfrm>
              <a:off x="0" y="307232"/>
              <a:ext cx="6858000" cy="1648275"/>
              <a:chOff x="0" y="235042"/>
              <a:chExt cx="6858000" cy="1648275"/>
            </a:xfrm>
          </p:grpSpPr>
          <p:cxnSp>
            <p:nvCxnSpPr>
              <p:cNvPr id="59" name="Straight Connector 58">
                <a:extLst>
                  <a:ext uri="{FF2B5EF4-FFF2-40B4-BE49-F238E27FC236}">
                    <a16:creationId xmlns:a16="http://schemas.microsoft.com/office/drawing/2014/main" id="{9F432E9A-2842-4FFA-8CA4-ADD65E267012}"/>
                  </a:ext>
                </a:extLst>
              </p:cNvPr>
              <p:cNvCxnSpPr>
                <a:cxnSpLocks/>
              </p:cNvCxnSpPr>
              <p:nvPr/>
            </p:nvCxnSpPr>
            <p:spPr>
              <a:xfrm>
                <a:off x="788670" y="593726"/>
                <a:ext cx="0" cy="121602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FC9B8331-61F2-4D32-AA81-14227E1D129A}"/>
                  </a:ext>
                </a:extLst>
              </p:cNvPr>
              <p:cNvGrpSpPr/>
              <p:nvPr/>
            </p:nvGrpSpPr>
            <p:grpSpPr>
              <a:xfrm>
                <a:off x="0" y="235042"/>
                <a:ext cx="6858000" cy="1648275"/>
                <a:chOff x="0" y="235042"/>
                <a:chExt cx="6858000" cy="1648275"/>
              </a:xfrm>
            </p:grpSpPr>
            <p:pic>
              <p:nvPicPr>
                <p:cNvPr id="65" name="Picture 64">
                  <a:extLst>
                    <a:ext uri="{FF2B5EF4-FFF2-40B4-BE49-F238E27FC236}">
                      <a16:creationId xmlns:a16="http://schemas.microsoft.com/office/drawing/2014/main" id="{9D2957EF-1CEC-4438-A619-C9EE8232E7C8}"/>
                    </a:ext>
                  </a:extLst>
                </p:cNvPr>
                <p:cNvPicPr>
                  <a:picLocks noChangeAspect="1"/>
                </p:cNvPicPr>
                <p:nvPr/>
              </p:nvPicPr>
              <p:blipFill>
                <a:blip r:embed="rId3"/>
                <a:stretch>
                  <a:fillRect/>
                </a:stretch>
              </p:blipFill>
              <p:spPr>
                <a:xfrm>
                  <a:off x="0" y="235042"/>
                  <a:ext cx="6858000" cy="1648275"/>
                </a:xfrm>
                <a:prstGeom prst="rect">
                  <a:avLst/>
                </a:prstGeom>
              </p:spPr>
            </p:pic>
            <p:cxnSp>
              <p:nvCxnSpPr>
                <p:cNvPr id="66" name="Straight Connector 65">
                  <a:extLst>
                    <a:ext uri="{FF2B5EF4-FFF2-40B4-BE49-F238E27FC236}">
                      <a16:creationId xmlns:a16="http://schemas.microsoft.com/office/drawing/2014/main" id="{41C81F53-ACC5-446E-9FA2-5B8DDA849E96}"/>
                    </a:ext>
                  </a:extLst>
                </p:cNvPr>
                <p:cNvCxnSpPr>
                  <a:cxnSpLocks/>
                </p:cNvCxnSpPr>
                <p:nvPr/>
              </p:nvCxnSpPr>
              <p:spPr>
                <a:xfrm>
                  <a:off x="1595120" y="584200"/>
                  <a:ext cx="0" cy="121602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D728242-9C8F-42BF-97C5-3A8603B1C537}"/>
                    </a:ext>
                  </a:extLst>
                </p:cNvPr>
                <p:cNvCxnSpPr>
                  <a:cxnSpLocks/>
                </p:cNvCxnSpPr>
                <p:nvPr/>
              </p:nvCxnSpPr>
              <p:spPr>
                <a:xfrm>
                  <a:off x="110806" y="585787"/>
                  <a:ext cx="0" cy="121602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97174CC6-900D-402A-BCC0-5D1E16C82E35}"/>
                    </a:ext>
                  </a:extLst>
                </p:cNvPr>
                <p:cNvCxnSpPr>
                  <a:cxnSpLocks/>
                </p:cNvCxnSpPr>
                <p:nvPr/>
              </p:nvCxnSpPr>
              <p:spPr>
                <a:xfrm>
                  <a:off x="1136332" y="588963"/>
                  <a:ext cx="0" cy="121602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1C987F4-8191-478C-9161-1ADB08D1FAA5}"/>
                    </a:ext>
                  </a:extLst>
                </p:cNvPr>
                <p:cNvCxnSpPr>
                  <a:cxnSpLocks/>
                </p:cNvCxnSpPr>
                <p:nvPr/>
              </p:nvCxnSpPr>
              <p:spPr>
                <a:xfrm>
                  <a:off x="3517582" y="590550"/>
                  <a:ext cx="0" cy="1214438"/>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2053CD36-3D61-4AC4-BC95-671864F966B9}"/>
                    </a:ext>
                  </a:extLst>
                </p:cNvPr>
                <p:cNvSpPr/>
                <p:nvPr/>
              </p:nvSpPr>
              <p:spPr>
                <a:xfrm>
                  <a:off x="97789" y="551179"/>
                  <a:ext cx="673735" cy="165101"/>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1" name="Straight Connector 70">
                  <a:extLst>
                    <a:ext uri="{FF2B5EF4-FFF2-40B4-BE49-F238E27FC236}">
                      <a16:creationId xmlns:a16="http://schemas.microsoft.com/office/drawing/2014/main" id="{8966C3A6-6EDB-43D6-B6C0-10E05398F957}"/>
                    </a:ext>
                  </a:extLst>
                </p:cNvPr>
                <p:cNvCxnSpPr>
                  <a:cxnSpLocks/>
                </p:cNvCxnSpPr>
                <p:nvPr/>
              </p:nvCxnSpPr>
              <p:spPr>
                <a:xfrm>
                  <a:off x="2855594" y="588169"/>
                  <a:ext cx="0" cy="1212056"/>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3626A255-130E-4057-9943-06D17B080C25}"/>
                    </a:ext>
                  </a:extLst>
                </p:cNvPr>
                <p:cNvCxnSpPr>
                  <a:cxnSpLocks/>
                </p:cNvCxnSpPr>
                <p:nvPr/>
              </p:nvCxnSpPr>
              <p:spPr>
                <a:xfrm>
                  <a:off x="3007994" y="590550"/>
                  <a:ext cx="0" cy="120967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C0CB191E-A213-4082-BB2F-E756C98B1777}"/>
                    </a:ext>
                  </a:extLst>
                </p:cNvPr>
                <p:cNvCxnSpPr>
                  <a:cxnSpLocks/>
                </p:cNvCxnSpPr>
                <p:nvPr/>
              </p:nvCxnSpPr>
              <p:spPr>
                <a:xfrm>
                  <a:off x="4127182" y="592931"/>
                  <a:ext cx="0" cy="1213644"/>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grpSp>
              <p:nvGrpSpPr>
                <p:cNvPr id="74" name="Group 73">
                  <a:extLst>
                    <a:ext uri="{FF2B5EF4-FFF2-40B4-BE49-F238E27FC236}">
                      <a16:creationId xmlns:a16="http://schemas.microsoft.com/office/drawing/2014/main" id="{DAD1B907-951C-4EAD-BE8C-144D72B70612}"/>
                    </a:ext>
                  </a:extLst>
                </p:cNvPr>
                <p:cNvGrpSpPr/>
                <p:nvPr/>
              </p:nvGrpSpPr>
              <p:grpSpPr>
                <a:xfrm>
                  <a:off x="2808446" y="545147"/>
                  <a:ext cx="1350010" cy="179605"/>
                  <a:chOff x="2815590" y="534670"/>
                  <a:chExt cx="1350010" cy="179605"/>
                </a:xfrm>
              </p:grpSpPr>
              <p:sp>
                <p:nvSpPr>
                  <p:cNvPr id="75" name="Rectangle 74">
                    <a:extLst>
                      <a:ext uri="{FF2B5EF4-FFF2-40B4-BE49-F238E27FC236}">
                        <a16:creationId xmlns:a16="http://schemas.microsoft.com/office/drawing/2014/main" id="{6F9876E8-3C8F-4129-973C-8822A7940E12}"/>
                      </a:ext>
                    </a:extLst>
                  </p:cNvPr>
                  <p:cNvSpPr/>
                  <p:nvPr/>
                </p:nvSpPr>
                <p:spPr>
                  <a:xfrm>
                    <a:off x="2815590" y="541421"/>
                    <a:ext cx="240431" cy="172854"/>
                  </a:xfrm>
                  <a:prstGeom prst="rect">
                    <a:avLst/>
                  </a:prstGeom>
                  <a:noFill/>
                  <a:ln w="38100">
                    <a:solidFill>
                      <a:srgbClr val="9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a:extLst>
                      <a:ext uri="{FF2B5EF4-FFF2-40B4-BE49-F238E27FC236}">
                        <a16:creationId xmlns:a16="http://schemas.microsoft.com/office/drawing/2014/main" id="{7128FEB9-0284-4E28-BD23-4C2B35746798}"/>
                      </a:ext>
                    </a:extLst>
                  </p:cNvPr>
                  <p:cNvSpPr/>
                  <p:nvPr/>
                </p:nvSpPr>
                <p:spPr>
                  <a:xfrm>
                    <a:off x="3507740" y="534670"/>
                    <a:ext cx="657860" cy="161290"/>
                  </a:xfrm>
                  <a:prstGeom prst="rect">
                    <a:avLst/>
                  </a:prstGeom>
                  <a:noFill/>
                  <a:ln w="38100">
                    <a:solidFill>
                      <a:srgbClr val="9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60" name="Rectangle 59">
                <a:extLst>
                  <a:ext uri="{FF2B5EF4-FFF2-40B4-BE49-F238E27FC236}">
                    <a16:creationId xmlns:a16="http://schemas.microsoft.com/office/drawing/2014/main" id="{279C9E96-8327-4F25-92DE-C1871B50CFF3}"/>
                  </a:ext>
                </a:extLst>
              </p:cNvPr>
              <p:cNvSpPr/>
              <p:nvPr/>
            </p:nvSpPr>
            <p:spPr>
              <a:xfrm>
                <a:off x="774063" y="551179"/>
                <a:ext cx="368937" cy="165101"/>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Rectangle 60">
                <a:extLst>
                  <a:ext uri="{FF2B5EF4-FFF2-40B4-BE49-F238E27FC236}">
                    <a16:creationId xmlns:a16="http://schemas.microsoft.com/office/drawing/2014/main" id="{04A717B4-D805-4CC7-9595-907C8E3943A1}"/>
                  </a:ext>
                </a:extLst>
              </p:cNvPr>
              <p:cNvSpPr/>
              <p:nvPr/>
            </p:nvSpPr>
            <p:spPr>
              <a:xfrm>
                <a:off x="1140776" y="551179"/>
                <a:ext cx="446724" cy="165101"/>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2" name="Straight Connector 61">
                <a:extLst>
                  <a:ext uri="{FF2B5EF4-FFF2-40B4-BE49-F238E27FC236}">
                    <a16:creationId xmlns:a16="http://schemas.microsoft.com/office/drawing/2014/main" id="{ED4DBA2C-A85B-49B0-BDC3-49A7004727CE}"/>
                  </a:ext>
                </a:extLst>
              </p:cNvPr>
              <p:cNvCxnSpPr>
                <a:cxnSpLocks/>
              </p:cNvCxnSpPr>
              <p:nvPr/>
            </p:nvCxnSpPr>
            <p:spPr>
              <a:xfrm>
                <a:off x="5605144" y="588169"/>
                <a:ext cx="0" cy="1212056"/>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7C0AB49-8482-4874-8FDE-30F42A6238F4}"/>
                  </a:ext>
                </a:extLst>
              </p:cNvPr>
              <p:cNvCxnSpPr>
                <a:cxnSpLocks/>
              </p:cNvCxnSpPr>
              <p:nvPr/>
            </p:nvCxnSpPr>
            <p:spPr>
              <a:xfrm>
                <a:off x="5757544" y="595313"/>
                <a:ext cx="0" cy="1209675"/>
              </a:xfrm>
              <a:prstGeom prst="line">
                <a:avLst/>
              </a:prstGeom>
              <a:ln w="9525">
                <a:solidFill>
                  <a:srgbClr val="000000">
                    <a:alpha val="50196"/>
                  </a:srgbClr>
                </a:solidFill>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FC25B682-DB3D-4859-AC3F-716CB5591299}"/>
                  </a:ext>
                </a:extLst>
              </p:cNvPr>
              <p:cNvSpPr/>
              <p:nvPr/>
            </p:nvSpPr>
            <p:spPr>
              <a:xfrm>
                <a:off x="5568949" y="545548"/>
                <a:ext cx="222251" cy="172854"/>
              </a:xfrm>
              <a:prstGeom prst="rect">
                <a:avLst/>
              </a:prstGeom>
              <a:noFill/>
              <a:ln w="38100">
                <a:solidFill>
                  <a:srgbClr val="9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1" name="TextBox 50">
              <a:extLst>
                <a:ext uri="{FF2B5EF4-FFF2-40B4-BE49-F238E27FC236}">
                  <a16:creationId xmlns:a16="http://schemas.microsoft.com/office/drawing/2014/main" id="{6226C405-3949-4CAD-8B68-7F0A007F5057}"/>
                </a:ext>
              </a:extLst>
            </p:cNvPr>
            <p:cNvSpPr txBox="1"/>
            <p:nvPr/>
          </p:nvSpPr>
          <p:spPr>
            <a:xfrm>
              <a:off x="0" y="0"/>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0ABC87B8-12DA-49FF-ABEB-8DEEB2CEF235}"/>
                </a:ext>
              </a:extLst>
            </p:cNvPr>
            <p:cNvSpPr txBox="1"/>
            <p:nvPr/>
          </p:nvSpPr>
          <p:spPr>
            <a:xfrm>
              <a:off x="324851" y="360948"/>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a:t>
              </a:r>
              <a:endParaRPr lang="en-AU" sz="1200" dirty="0">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2C4F5B4-3805-4D13-996D-334CE5478E8E}"/>
                </a:ext>
              </a:extLst>
            </p:cNvPr>
            <p:cNvSpPr txBox="1"/>
            <p:nvPr/>
          </p:nvSpPr>
          <p:spPr>
            <a:xfrm>
              <a:off x="814135" y="381001"/>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II</a:t>
              </a:r>
              <a:endParaRPr lang="en-AU" sz="12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6F338832-EBBF-4A1F-A141-B21B7937DCEC}"/>
                </a:ext>
              </a:extLst>
            </p:cNvPr>
            <p:cNvSpPr txBox="1"/>
            <p:nvPr/>
          </p:nvSpPr>
          <p:spPr>
            <a:xfrm>
              <a:off x="1195136" y="376990"/>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III</a:t>
              </a:r>
              <a:endParaRPr lang="en-AU" sz="120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90DA5532-EEE0-4C17-9B5A-2D92BB5CAA80}"/>
                </a:ext>
              </a:extLst>
            </p:cNvPr>
            <p:cNvSpPr txBox="1"/>
            <p:nvPr/>
          </p:nvSpPr>
          <p:spPr>
            <a:xfrm>
              <a:off x="2763251" y="405064"/>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IV</a:t>
              </a:r>
              <a:endParaRPr lang="en-AU" sz="1200"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0DC3E0CD-5D07-4F26-B7B1-5C1BF3BDE8FE}"/>
                </a:ext>
              </a:extLst>
            </p:cNvPr>
            <p:cNvSpPr txBox="1"/>
            <p:nvPr/>
          </p:nvSpPr>
          <p:spPr>
            <a:xfrm>
              <a:off x="3637545" y="389022"/>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V</a:t>
              </a:r>
              <a:endParaRPr lang="en-AU" sz="12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209F5CFF-7219-442C-ADB4-3DC87A57B6EA}"/>
                </a:ext>
              </a:extLst>
            </p:cNvPr>
            <p:cNvSpPr txBox="1"/>
            <p:nvPr/>
          </p:nvSpPr>
          <p:spPr>
            <a:xfrm>
              <a:off x="5486396" y="397044"/>
              <a:ext cx="143175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VI</a:t>
              </a:r>
              <a:endParaRPr lang="en-AU" sz="1200" dirty="0">
                <a:latin typeface="Times New Roman" panose="02020603050405020304" pitchFamily="18" charset="0"/>
                <a:cs typeface="Times New Roman" panose="02020603050405020304" pitchFamily="18" charset="0"/>
              </a:endParaRPr>
            </a:p>
          </p:txBody>
        </p:sp>
      </p:grpSp>
      <p:sp>
        <p:nvSpPr>
          <p:cNvPr id="7" name="Rectangle 6">
            <a:extLst>
              <a:ext uri="{FF2B5EF4-FFF2-40B4-BE49-F238E27FC236}">
                <a16:creationId xmlns:a16="http://schemas.microsoft.com/office/drawing/2014/main" id="{C7EC99C5-B110-4668-AC29-97D71CB55D7A}"/>
              </a:ext>
            </a:extLst>
          </p:cNvPr>
          <p:cNvSpPr/>
          <p:nvPr/>
        </p:nvSpPr>
        <p:spPr>
          <a:xfrm>
            <a:off x="330200" y="134035"/>
            <a:ext cx="9829800" cy="369332"/>
          </a:xfrm>
          <a:prstGeom prst="rect">
            <a:avLst/>
          </a:prstGeom>
        </p:spPr>
        <p:txBody>
          <a:bodyPr wrap="square">
            <a:spAutoFit/>
          </a:bodyPr>
          <a:lstStyle/>
          <a:p>
            <a:r>
              <a:rPr lang="en-US" b="1" dirty="0"/>
              <a:t>6. Quantitative proteomics present distinctions between parental, ALT and TEL cell lines</a:t>
            </a:r>
          </a:p>
        </p:txBody>
      </p:sp>
      <p:pic>
        <p:nvPicPr>
          <p:cNvPr id="10" name="Picture 9">
            <a:extLst>
              <a:ext uri="{FF2B5EF4-FFF2-40B4-BE49-F238E27FC236}">
                <a16:creationId xmlns:a16="http://schemas.microsoft.com/office/drawing/2014/main" id="{E64B6586-218C-441B-8319-3AFCC796B5DE}"/>
              </a:ext>
            </a:extLst>
          </p:cNvPr>
          <p:cNvPicPr>
            <a:picLocks noChangeAspect="1"/>
          </p:cNvPicPr>
          <p:nvPr/>
        </p:nvPicPr>
        <p:blipFill>
          <a:blip r:embed="rId4"/>
          <a:stretch>
            <a:fillRect/>
          </a:stretch>
        </p:blipFill>
        <p:spPr>
          <a:xfrm>
            <a:off x="3403601" y="2482122"/>
            <a:ext cx="3263899" cy="1789793"/>
          </a:xfrm>
          <a:prstGeom prst="rect">
            <a:avLst/>
          </a:prstGeom>
        </p:spPr>
      </p:pic>
      <p:pic>
        <p:nvPicPr>
          <p:cNvPr id="11" name="Picture 10">
            <a:extLst>
              <a:ext uri="{FF2B5EF4-FFF2-40B4-BE49-F238E27FC236}">
                <a16:creationId xmlns:a16="http://schemas.microsoft.com/office/drawing/2014/main" id="{E9F29B36-FB7C-421B-8C1C-3DDF70E8A601}"/>
              </a:ext>
            </a:extLst>
          </p:cNvPr>
          <p:cNvPicPr>
            <a:picLocks noChangeAspect="1"/>
          </p:cNvPicPr>
          <p:nvPr/>
        </p:nvPicPr>
        <p:blipFill>
          <a:blip r:embed="rId5"/>
          <a:stretch>
            <a:fillRect/>
          </a:stretch>
        </p:blipFill>
        <p:spPr>
          <a:xfrm>
            <a:off x="0" y="2476735"/>
            <a:ext cx="3206311" cy="1828566"/>
          </a:xfrm>
          <a:prstGeom prst="rect">
            <a:avLst/>
          </a:prstGeom>
        </p:spPr>
      </p:pic>
      <p:grpSp>
        <p:nvGrpSpPr>
          <p:cNvPr id="17" name="Group 16">
            <a:extLst>
              <a:ext uri="{FF2B5EF4-FFF2-40B4-BE49-F238E27FC236}">
                <a16:creationId xmlns:a16="http://schemas.microsoft.com/office/drawing/2014/main" id="{342D98BD-BA5D-4A6D-9E7F-2FDBCCDF69FF}"/>
              </a:ext>
            </a:extLst>
          </p:cNvPr>
          <p:cNvGrpSpPr/>
          <p:nvPr/>
        </p:nvGrpSpPr>
        <p:grpSpPr>
          <a:xfrm>
            <a:off x="8257586" y="3515145"/>
            <a:ext cx="3168389" cy="1602331"/>
            <a:chOff x="3438151" y="5880510"/>
            <a:chExt cx="3154829" cy="1604461"/>
          </a:xfrm>
        </p:grpSpPr>
        <p:pic>
          <p:nvPicPr>
            <p:cNvPr id="27" name="Picture 26">
              <a:extLst>
                <a:ext uri="{FF2B5EF4-FFF2-40B4-BE49-F238E27FC236}">
                  <a16:creationId xmlns:a16="http://schemas.microsoft.com/office/drawing/2014/main" id="{D3659D74-005C-49DA-9401-2B6843F13F10}"/>
                </a:ext>
              </a:extLst>
            </p:cNvPr>
            <p:cNvPicPr>
              <a:picLocks noChangeAspect="1"/>
            </p:cNvPicPr>
            <p:nvPr/>
          </p:nvPicPr>
          <p:blipFill>
            <a:blip r:embed="rId6"/>
            <a:stretch>
              <a:fillRect/>
            </a:stretch>
          </p:blipFill>
          <p:spPr>
            <a:xfrm>
              <a:off x="3438151" y="6009986"/>
              <a:ext cx="3154829" cy="1474985"/>
            </a:xfrm>
            <a:prstGeom prst="rect">
              <a:avLst/>
            </a:prstGeom>
          </p:spPr>
        </p:pic>
        <p:sp>
          <p:nvSpPr>
            <p:cNvPr id="28" name="TextBox 27">
              <a:extLst>
                <a:ext uri="{FF2B5EF4-FFF2-40B4-BE49-F238E27FC236}">
                  <a16:creationId xmlns:a16="http://schemas.microsoft.com/office/drawing/2014/main" id="{7DBE4BC2-E6AA-4139-A479-DB4068E2EFA1}"/>
                </a:ext>
              </a:extLst>
            </p:cNvPr>
            <p:cNvSpPr txBox="1"/>
            <p:nvPr/>
          </p:nvSpPr>
          <p:spPr>
            <a:xfrm>
              <a:off x="3647441" y="5880510"/>
              <a:ext cx="1587612" cy="34425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a:t>
              </a:r>
              <a:endParaRPr lang="en-AU" sz="1600" b="1" dirty="0">
                <a:latin typeface="Times New Roman" panose="02020603050405020304" pitchFamily="18"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D61C029D-E657-4240-A47B-334545B7819B}"/>
              </a:ext>
            </a:extLst>
          </p:cNvPr>
          <p:cNvGrpSpPr/>
          <p:nvPr/>
        </p:nvGrpSpPr>
        <p:grpSpPr>
          <a:xfrm>
            <a:off x="8331562" y="5073988"/>
            <a:ext cx="3010269" cy="1578885"/>
            <a:chOff x="3915137" y="5788363"/>
            <a:chExt cx="3010269" cy="1578885"/>
          </a:xfrm>
        </p:grpSpPr>
        <p:pic>
          <p:nvPicPr>
            <p:cNvPr id="16" name="Picture 15">
              <a:extLst>
                <a:ext uri="{FF2B5EF4-FFF2-40B4-BE49-F238E27FC236}">
                  <a16:creationId xmlns:a16="http://schemas.microsoft.com/office/drawing/2014/main" id="{5C61075D-4494-4FBF-A14B-41CF072F6C19}"/>
                </a:ext>
              </a:extLst>
            </p:cNvPr>
            <p:cNvPicPr>
              <a:picLocks noChangeAspect="1"/>
            </p:cNvPicPr>
            <p:nvPr/>
          </p:nvPicPr>
          <p:blipFill>
            <a:blip r:embed="rId7"/>
            <a:stretch>
              <a:fillRect/>
            </a:stretch>
          </p:blipFill>
          <p:spPr>
            <a:xfrm>
              <a:off x="4229831" y="5897320"/>
              <a:ext cx="2695575" cy="1469928"/>
            </a:xfrm>
            <a:prstGeom prst="rect">
              <a:avLst/>
            </a:prstGeom>
          </p:spPr>
        </p:pic>
        <p:sp>
          <p:nvSpPr>
            <p:cNvPr id="18" name="TextBox 17">
              <a:extLst>
                <a:ext uri="{FF2B5EF4-FFF2-40B4-BE49-F238E27FC236}">
                  <a16:creationId xmlns:a16="http://schemas.microsoft.com/office/drawing/2014/main" id="{AA8DCB90-9C2B-42E1-85C6-3D98F629B655}"/>
                </a:ext>
              </a:extLst>
            </p:cNvPr>
            <p:cNvSpPr txBox="1"/>
            <p:nvPr/>
          </p:nvSpPr>
          <p:spPr>
            <a:xfrm>
              <a:off x="3915137" y="5788363"/>
              <a:ext cx="1587612" cy="34425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a:t>
              </a:r>
              <a:endParaRPr lang="en-AU" sz="1600" b="1"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007A6B47-BA5C-4E67-8F42-2F6ED722913E}"/>
              </a:ext>
            </a:extLst>
          </p:cNvPr>
          <p:cNvGrpSpPr/>
          <p:nvPr/>
        </p:nvGrpSpPr>
        <p:grpSpPr>
          <a:xfrm>
            <a:off x="7469578" y="766083"/>
            <a:ext cx="2641067" cy="2038803"/>
            <a:chOff x="8726878" y="1197883"/>
            <a:chExt cx="2641067" cy="2038803"/>
          </a:xfrm>
        </p:grpSpPr>
        <p:pic>
          <p:nvPicPr>
            <p:cNvPr id="15" name="Picture 14">
              <a:extLst>
                <a:ext uri="{FF2B5EF4-FFF2-40B4-BE49-F238E27FC236}">
                  <a16:creationId xmlns:a16="http://schemas.microsoft.com/office/drawing/2014/main" id="{E27E9E1D-0537-4EEB-BD3F-4827F3B61BDF}"/>
                </a:ext>
              </a:extLst>
            </p:cNvPr>
            <p:cNvPicPr>
              <a:picLocks noChangeAspect="1"/>
            </p:cNvPicPr>
            <p:nvPr/>
          </p:nvPicPr>
          <p:blipFill>
            <a:blip r:embed="rId8"/>
            <a:stretch>
              <a:fillRect/>
            </a:stretch>
          </p:blipFill>
          <p:spPr>
            <a:xfrm>
              <a:off x="8853239" y="1311635"/>
              <a:ext cx="2514706" cy="1925051"/>
            </a:xfrm>
            <a:prstGeom prst="rect">
              <a:avLst/>
            </a:prstGeom>
          </p:spPr>
        </p:pic>
        <p:sp>
          <p:nvSpPr>
            <p:cNvPr id="19" name="TextBox 18">
              <a:extLst>
                <a:ext uri="{FF2B5EF4-FFF2-40B4-BE49-F238E27FC236}">
                  <a16:creationId xmlns:a16="http://schemas.microsoft.com/office/drawing/2014/main" id="{CD8F0C3A-FBEB-43CA-ABBF-F50A43268DB2}"/>
                </a:ext>
              </a:extLst>
            </p:cNvPr>
            <p:cNvSpPr txBox="1"/>
            <p:nvPr/>
          </p:nvSpPr>
          <p:spPr>
            <a:xfrm>
              <a:off x="8726878" y="1197883"/>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EABD98F0-D511-4E75-BF4C-7A75A11D2F54}"/>
              </a:ext>
            </a:extLst>
          </p:cNvPr>
          <p:cNvGrpSpPr/>
          <p:nvPr/>
        </p:nvGrpSpPr>
        <p:grpSpPr>
          <a:xfrm>
            <a:off x="5817430" y="4721106"/>
            <a:ext cx="2094940" cy="1262584"/>
            <a:chOff x="360493" y="7805814"/>
            <a:chExt cx="2094940" cy="1262584"/>
          </a:xfrm>
        </p:grpSpPr>
        <p:sp>
          <p:nvSpPr>
            <p:cNvPr id="25" name="TextBox 24">
              <a:extLst>
                <a:ext uri="{FF2B5EF4-FFF2-40B4-BE49-F238E27FC236}">
                  <a16:creationId xmlns:a16="http://schemas.microsoft.com/office/drawing/2014/main" id="{75C7BBC1-015D-4845-A032-879C5F950FB9}"/>
                </a:ext>
              </a:extLst>
            </p:cNvPr>
            <p:cNvSpPr txBox="1"/>
            <p:nvPr/>
          </p:nvSpPr>
          <p:spPr>
            <a:xfrm>
              <a:off x="360493" y="7805814"/>
              <a:ext cx="1587612" cy="34425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e</a:t>
              </a:r>
              <a:endParaRPr lang="en-AU" sz="1600" b="1"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AF3AE609-954F-4E61-B6C9-D0071140E5CD}"/>
                </a:ext>
              </a:extLst>
            </p:cNvPr>
            <p:cNvPicPr>
              <a:picLocks noChangeAspect="1"/>
            </p:cNvPicPr>
            <p:nvPr/>
          </p:nvPicPr>
          <p:blipFill>
            <a:blip r:embed="rId9"/>
            <a:stretch>
              <a:fillRect/>
            </a:stretch>
          </p:blipFill>
          <p:spPr>
            <a:xfrm>
              <a:off x="697920" y="7900148"/>
              <a:ext cx="1757513" cy="1168250"/>
            </a:xfrm>
            <a:prstGeom prst="rect">
              <a:avLst/>
            </a:prstGeom>
          </p:spPr>
        </p:pic>
      </p:grpSp>
      <p:grpSp>
        <p:nvGrpSpPr>
          <p:cNvPr id="21" name="Group 20">
            <a:extLst>
              <a:ext uri="{FF2B5EF4-FFF2-40B4-BE49-F238E27FC236}">
                <a16:creationId xmlns:a16="http://schemas.microsoft.com/office/drawing/2014/main" id="{8145EAF6-A975-4821-95FA-180F63F1A4E1}"/>
              </a:ext>
            </a:extLst>
          </p:cNvPr>
          <p:cNvGrpSpPr/>
          <p:nvPr/>
        </p:nvGrpSpPr>
        <p:grpSpPr>
          <a:xfrm>
            <a:off x="2843464" y="4744610"/>
            <a:ext cx="3032220" cy="1528937"/>
            <a:chOff x="114301" y="5900563"/>
            <a:chExt cx="3032220" cy="1528937"/>
          </a:xfrm>
        </p:grpSpPr>
        <p:pic>
          <p:nvPicPr>
            <p:cNvPr id="23" name="Picture 22">
              <a:extLst>
                <a:ext uri="{FF2B5EF4-FFF2-40B4-BE49-F238E27FC236}">
                  <a16:creationId xmlns:a16="http://schemas.microsoft.com/office/drawing/2014/main" id="{4F26D6DA-F090-4A02-A08B-EAB499C95235}"/>
                </a:ext>
              </a:extLst>
            </p:cNvPr>
            <p:cNvPicPr>
              <a:picLocks noChangeAspect="1"/>
            </p:cNvPicPr>
            <p:nvPr/>
          </p:nvPicPr>
          <p:blipFill>
            <a:blip r:embed="rId10"/>
            <a:stretch>
              <a:fillRect/>
            </a:stretch>
          </p:blipFill>
          <p:spPr>
            <a:xfrm>
              <a:off x="114301" y="6003943"/>
              <a:ext cx="3032220" cy="1425557"/>
            </a:xfrm>
            <a:prstGeom prst="rect">
              <a:avLst/>
            </a:prstGeom>
          </p:spPr>
        </p:pic>
        <p:sp>
          <p:nvSpPr>
            <p:cNvPr id="24" name="TextBox 23">
              <a:extLst>
                <a:ext uri="{FF2B5EF4-FFF2-40B4-BE49-F238E27FC236}">
                  <a16:creationId xmlns:a16="http://schemas.microsoft.com/office/drawing/2014/main" id="{D8529235-EE99-4554-9EE9-19CB818E3BC8}"/>
                </a:ext>
              </a:extLst>
            </p:cNvPr>
            <p:cNvSpPr txBox="1"/>
            <p:nvPr/>
          </p:nvSpPr>
          <p:spPr>
            <a:xfrm>
              <a:off x="393901" y="5900563"/>
              <a:ext cx="1587612" cy="344256"/>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
              </a:r>
              <a:endParaRPr lang="en-AU" sz="1600" b="1" dirty="0">
                <a:latin typeface="Times New Roman" panose="020206030504050203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2479E981-ED60-4F53-A24B-DB2A47C0C5B9}"/>
              </a:ext>
            </a:extLst>
          </p:cNvPr>
          <p:cNvGrpSpPr/>
          <p:nvPr/>
        </p:nvGrpSpPr>
        <p:grpSpPr>
          <a:xfrm>
            <a:off x="118503" y="4387117"/>
            <a:ext cx="2721228" cy="2369283"/>
            <a:chOff x="8691003" y="4100206"/>
            <a:chExt cx="2721228" cy="2369283"/>
          </a:xfrm>
        </p:grpSpPr>
        <p:grpSp>
          <p:nvGrpSpPr>
            <p:cNvPr id="30" name="Group 29">
              <a:extLst>
                <a:ext uri="{FF2B5EF4-FFF2-40B4-BE49-F238E27FC236}">
                  <a16:creationId xmlns:a16="http://schemas.microsoft.com/office/drawing/2014/main" id="{0710F1A0-FA0B-4C6E-92DD-811D337AC4BE}"/>
                </a:ext>
              </a:extLst>
            </p:cNvPr>
            <p:cNvGrpSpPr/>
            <p:nvPr/>
          </p:nvGrpSpPr>
          <p:grpSpPr>
            <a:xfrm>
              <a:off x="8772539" y="4163490"/>
              <a:ext cx="2639692" cy="2305999"/>
              <a:chOff x="3432902" y="2929138"/>
              <a:chExt cx="2639692" cy="2305999"/>
            </a:xfrm>
          </p:grpSpPr>
          <p:sp>
            <p:nvSpPr>
              <p:cNvPr id="31" name="TextBox 30">
                <a:extLst>
                  <a:ext uri="{FF2B5EF4-FFF2-40B4-BE49-F238E27FC236}">
                    <a16:creationId xmlns:a16="http://schemas.microsoft.com/office/drawing/2014/main" id="{46286A50-1C85-451F-8D53-8C59C4028D3D}"/>
                  </a:ext>
                </a:extLst>
              </p:cNvPr>
              <p:cNvSpPr txBox="1"/>
              <p:nvPr/>
            </p:nvSpPr>
            <p:spPr>
              <a:xfrm rot="16200000">
                <a:off x="2765187" y="3596853"/>
                <a:ext cx="1597040" cy="261610"/>
              </a:xfrm>
              <a:prstGeom prst="rect">
                <a:avLst/>
              </a:prstGeom>
              <a:noFill/>
            </p:spPr>
            <p:txBody>
              <a:bodyPr wrap="square" rtlCol="0">
                <a:spAutoFit/>
              </a:bodyPr>
              <a:lstStyle/>
              <a:p>
                <a:r>
                  <a:rPr lang="en-US" sz="1100" dirty="0"/>
                  <a:t>-log10(p-value)</a:t>
                </a:r>
                <a:endParaRPr lang="en-AU" sz="1100" dirty="0"/>
              </a:p>
            </p:txBody>
          </p:sp>
          <p:sp>
            <p:nvSpPr>
              <p:cNvPr id="32" name="TextBox 31">
                <a:extLst>
                  <a:ext uri="{FF2B5EF4-FFF2-40B4-BE49-F238E27FC236}">
                    <a16:creationId xmlns:a16="http://schemas.microsoft.com/office/drawing/2014/main" id="{91E03AF8-9320-496E-931C-4B1422F1893A}"/>
                  </a:ext>
                </a:extLst>
              </p:cNvPr>
              <p:cNvSpPr txBox="1"/>
              <p:nvPr/>
            </p:nvSpPr>
            <p:spPr>
              <a:xfrm>
                <a:off x="4475554" y="4973527"/>
                <a:ext cx="1597040" cy="261610"/>
              </a:xfrm>
              <a:prstGeom prst="rect">
                <a:avLst/>
              </a:prstGeom>
              <a:noFill/>
            </p:spPr>
            <p:txBody>
              <a:bodyPr wrap="square" rtlCol="0">
                <a:spAutoFit/>
              </a:bodyPr>
              <a:lstStyle/>
              <a:p>
                <a:r>
                  <a:rPr lang="en-US" sz="1100" dirty="0"/>
                  <a:t>log2 Fold change</a:t>
                </a:r>
                <a:endParaRPr lang="en-AU" sz="1100" dirty="0"/>
              </a:p>
            </p:txBody>
          </p:sp>
        </p:grpSp>
        <p:grpSp>
          <p:nvGrpSpPr>
            <p:cNvPr id="33" name="Group 32">
              <a:extLst>
                <a:ext uri="{FF2B5EF4-FFF2-40B4-BE49-F238E27FC236}">
                  <a16:creationId xmlns:a16="http://schemas.microsoft.com/office/drawing/2014/main" id="{F1081A65-E8C1-409B-8A86-EA2FDFEDB73A}"/>
                </a:ext>
              </a:extLst>
            </p:cNvPr>
            <p:cNvGrpSpPr/>
            <p:nvPr/>
          </p:nvGrpSpPr>
          <p:grpSpPr>
            <a:xfrm>
              <a:off x="8691003" y="4100206"/>
              <a:ext cx="2662130" cy="2156586"/>
              <a:chOff x="3890403" y="1915806"/>
              <a:chExt cx="2662130" cy="2156586"/>
            </a:xfrm>
          </p:grpSpPr>
          <p:sp>
            <p:nvSpPr>
              <p:cNvPr id="29" name="TextBox 28">
                <a:extLst>
                  <a:ext uri="{FF2B5EF4-FFF2-40B4-BE49-F238E27FC236}">
                    <a16:creationId xmlns:a16="http://schemas.microsoft.com/office/drawing/2014/main" id="{25471C1A-3BF0-4350-80AB-25559689BF5D}"/>
                  </a:ext>
                </a:extLst>
              </p:cNvPr>
              <p:cNvSpPr txBox="1"/>
              <p:nvPr/>
            </p:nvSpPr>
            <p:spPr>
              <a:xfrm>
                <a:off x="3890403" y="1915806"/>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D0CCA1C4-9D97-4ABA-849F-3513D70E0BC1}"/>
                  </a:ext>
                </a:extLst>
              </p:cNvPr>
              <p:cNvPicPr>
                <a:picLocks noChangeAspect="1"/>
              </p:cNvPicPr>
              <p:nvPr/>
            </p:nvPicPr>
            <p:blipFill>
              <a:blip r:embed="rId11"/>
              <a:stretch>
                <a:fillRect/>
              </a:stretch>
            </p:blipFill>
            <p:spPr>
              <a:xfrm>
                <a:off x="4246814" y="2052953"/>
                <a:ext cx="2305719" cy="2019439"/>
              </a:xfrm>
              <a:prstGeom prst="rect">
                <a:avLst/>
              </a:prstGeom>
            </p:spPr>
          </p:pic>
        </p:grpSp>
      </p:grpSp>
      <p:cxnSp>
        <p:nvCxnSpPr>
          <p:cNvPr id="38" name="Straight Connector 37">
            <a:extLst>
              <a:ext uri="{FF2B5EF4-FFF2-40B4-BE49-F238E27FC236}">
                <a16:creationId xmlns:a16="http://schemas.microsoft.com/office/drawing/2014/main" id="{91A20B74-FA53-4B48-AC91-12EB78410519}"/>
              </a:ext>
            </a:extLst>
          </p:cNvPr>
          <p:cNvCxnSpPr>
            <a:cxnSpLocks/>
          </p:cNvCxnSpPr>
          <p:nvPr/>
        </p:nvCxnSpPr>
        <p:spPr>
          <a:xfrm>
            <a:off x="474617" y="2208439"/>
            <a:ext cx="1510937"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18B292-1477-4C34-849E-1ABF5B3FC547}"/>
              </a:ext>
            </a:extLst>
          </p:cNvPr>
          <p:cNvCxnSpPr>
            <a:cxnSpLocks/>
          </p:cNvCxnSpPr>
          <p:nvPr/>
        </p:nvCxnSpPr>
        <p:spPr>
          <a:xfrm>
            <a:off x="1502773" y="2225856"/>
            <a:ext cx="0" cy="19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705E821-D1E3-4E83-BB75-D5E7936774D8}"/>
              </a:ext>
            </a:extLst>
          </p:cNvPr>
          <p:cNvCxnSpPr>
            <a:cxnSpLocks/>
          </p:cNvCxnSpPr>
          <p:nvPr/>
        </p:nvCxnSpPr>
        <p:spPr>
          <a:xfrm>
            <a:off x="3925389" y="2208440"/>
            <a:ext cx="60007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7F629D-F618-4435-8259-E2AA6B0065FA}"/>
              </a:ext>
            </a:extLst>
          </p:cNvPr>
          <p:cNvCxnSpPr>
            <a:cxnSpLocks/>
          </p:cNvCxnSpPr>
          <p:nvPr/>
        </p:nvCxnSpPr>
        <p:spPr>
          <a:xfrm>
            <a:off x="5980883" y="2215515"/>
            <a:ext cx="158660"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9AFC228-CC4E-487A-A7C9-DD16FAD4ACC2}"/>
              </a:ext>
            </a:extLst>
          </p:cNvPr>
          <p:cNvCxnSpPr>
            <a:cxnSpLocks/>
          </p:cNvCxnSpPr>
          <p:nvPr/>
        </p:nvCxnSpPr>
        <p:spPr>
          <a:xfrm>
            <a:off x="3222988" y="2221094"/>
            <a:ext cx="166688"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7FE3C1E-C74A-4EF5-A202-1C62D4A30166}"/>
              </a:ext>
            </a:extLst>
          </p:cNvPr>
          <p:cNvCxnSpPr>
            <a:cxnSpLocks/>
          </p:cNvCxnSpPr>
          <p:nvPr/>
        </p:nvCxnSpPr>
        <p:spPr>
          <a:xfrm>
            <a:off x="5109573" y="2279650"/>
            <a:ext cx="0" cy="198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D9DEC0C-A5AF-43A2-B8C3-485DFDF657E0}"/>
              </a:ext>
            </a:extLst>
          </p:cNvPr>
          <p:cNvCxnSpPr/>
          <p:nvPr/>
        </p:nvCxnSpPr>
        <p:spPr>
          <a:xfrm>
            <a:off x="3295650" y="2281238"/>
            <a:ext cx="2786063" cy="0"/>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B318E233-69F8-4D43-B5E2-B3498CE883B2}"/>
              </a:ext>
            </a:extLst>
          </p:cNvPr>
          <p:cNvCxnSpPr/>
          <p:nvPr/>
        </p:nvCxnSpPr>
        <p:spPr>
          <a:xfrm>
            <a:off x="3290888" y="2228850"/>
            <a:ext cx="0" cy="52388"/>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B860275-ED69-4473-9F89-5A87B5B6DDC5}"/>
              </a:ext>
            </a:extLst>
          </p:cNvPr>
          <p:cNvCxnSpPr/>
          <p:nvPr/>
        </p:nvCxnSpPr>
        <p:spPr>
          <a:xfrm>
            <a:off x="6077753" y="2224882"/>
            <a:ext cx="0" cy="52388"/>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F8317610-BD60-40B5-B929-B384DE88D22E}"/>
              </a:ext>
            </a:extLst>
          </p:cNvPr>
          <p:cNvCxnSpPr/>
          <p:nvPr/>
        </p:nvCxnSpPr>
        <p:spPr>
          <a:xfrm>
            <a:off x="4220378" y="2231232"/>
            <a:ext cx="0" cy="523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3918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4886C1-B030-4004-921E-CC229290B404}"/>
              </a:ext>
            </a:extLst>
          </p:cNvPr>
          <p:cNvSpPr/>
          <p:nvPr/>
        </p:nvSpPr>
        <p:spPr>
          <a:xfrm>
            <a:off x="219075" y="146735"/>
            <a:ext cx="7213600" cy="369332"/>
          </a:xfrm>
          <a:prstGeom prst="rect">
            <a:avLst/>
          </a:prstGeom>
        </p:spPr>
        <p:txBody>
          <a:bodyPr wrap="square">
            <a:spAutoFit/>
          </a:bodyPr>
          <a:lstStyle/>
          <a:p>
            <a:r>
              <a:rPr lang="en-US" b="1" dirty="0"/>
              <a:t>7. Proteogenomic model of immortalization process in JFCF-6 cells   </a:t>
            </a:r>
            <a:endParaRPr lang="en-AU" b="1" dirty="0">
              <a:solidFill>
                <a:srgbClr val="FF0000"/>
              </a:solidFill>
            </a:endParaRPr>
          </a:p>
        </p:txBody>
      </p:sp>
    </p:spTree>
    <p:extLst>
      <p:ext uri="{BB962C8B-B14F-4D97-AF65-F5344CB8AC3E}">
        <p14:creationId xmlns:p14="http://schemas.microsoft.com/office/powerpoint/2010/main" val="1678594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BAE9A8-D467-44CD-B205-B7469B9EDD29}"/>
              </a:ext>
            </a:extLst>
          </p:cNvPr>
          <p:cNvSpPr/>
          <p:nvPr/>
        </p:nvSpPr>
        <p:spPr>
          <a:xfrm>
            <a:off x="263839" y="221734"/>
            <a:ext cx="3975512" cy="369332"/>
          </a:xfrm>
          <a:prstGeom prst="rect">
            <a:avLst/>
          </a:prstGeom>
        </p:spPr>
        <p:txBody>
          <a:bodyPr wrap="none">
            <a:spAutoFit/>
          </a:bodyPr>
          <a:lstStyle/>
          <a:p>
            <a:r>
              <a:rPr lang="en-US" b="1" dirty="0"/>
              <a:t>8. Identification of novel TM signatures </a:t>
            </a:r>
            <a:endParaRPr lang="en-US" sz="1600" b="1" dirty="0"/>
          </a:p>
        </p:txBody>
      </p:sp>
      <p:grpSp>
        <p:nvGrpSpPr>
          <p:cNvPr id="36" name="Group 35">
            <a:extLst>
              <a:ext uri="{FF2B5EF4-FFF2-40B4-BE49-F238E27FC236}">
                <a16:creationId xmlns:a16="http://schemas.microsoft.com/office/drawing/2014/main" id="{7D4D3690-C169-4CC1-8C5E-D88AA6FA47B0}"/>
              </a:ext>
            </a:extLst>
          </p:cNvPr>
          <p:cNvGrpSpPr/>
          <p:nvPr/>
        </p:nvGrpSpPr>
        <p:grpSpPr>
          <a:xfrm>
            <a:off x="166464" y="4051265"/>
            <a:ext cx="6464195" cy="1812186"/>
            <a:chOff x="285520" y="3747330"/>
            <a:chExt cx="6464195" cy="1812186"/>
          </a:xfrm>
        </p:grpSpPr>
        <p:grpSp>
          <p:nvGrpSpPr>
            <p:cNvPr id="37" name="Group 36">
              <a:extLst>
                <a:ext uri="{FF2B5EF4-FFF2-40B4-BE49-F238E27FC236}">
                  <a16:creationId xmlns:a16="http://schemas.microsoft.com/office/drawing/2014/main" id="{5B43F872-8A67-4B69-BB11-5C24D5B35B48}"/>
                </a:ext>
              </a:extLst>
            </p:cNvPr>
            <p:cNvGrpSpPr/>
            <p:nvPr/>
          </p:nvGrpSpPr>
          <p:grpSpPr>
            <a:xfrm>
              <a:off x="285520" y="3747330"/>
              <a:ext cx="2903849" cy="1736983"/>
              <a:chOff x="181248" y="522867"/>
              <a:chExt cx="2903849" cy="1736983"/>
            </a:xfrm>
          </p:grpSpPr>
          <p:grpSp>
            <p:nvGrpSpPr>
              <p:cNvPr id="48" name="Group 47">
                <a:extLst>
                  <a:ext uri="{FF2B5EF4-FFF2-40B4-BE49-F238E27FC236}">
                    <a16:creationId xmlns:a16="http://schemas.microsoft.com/office/drawing/2014/main" id="{702824EF-42E8-41B2-9754-405B7DE4B555}"/>
                  </a:ext>
                </a:extLst>
              </p:cNvPr>
              <p:cNvGrpSpPr/>
              <p:nvPr/>
            </p:nvGrpSpPr>
            <p:grpSpPr>
              <a:xfrm>
                <a:off x="355937" y="522867"/>
                <a:ext cx="2729160" cy="1736983"/>
                <a:chOff x="355937" y="522867"/>
                <a:chExt cx="2729160" cy="1736983"/>
              </a:xfrm>
            </p:grpSpPr>
            <p:sp>
              <p:nvSpPr>
                <p:cNvPr id="50" name="TextBox 49">
                  <a:extLst>
                    <a:ext uri="{FF2B5EF4-FFF2-40B4-BE49-F238E27FC236}">
                      <a16:creationId xmlns:a16="http://schemas.microsoft.com/office/drawing/2014/main" id="{2FB7AD94-83FF-42DB-846A-E80BE69EB534}"/>
                    </a:ext>
                  </a:extLst>
                </p:cNvPr>
                <p:cNvSpPr txBox="1"/>
                <p:nvPr/>
              </p:nvSpPr>
              <p:spPr>
                <a:xfrm>
                  <a:off x="1235243" y="522867"/>
                  <a:ext cx="1219198" cy="253916"/>
                </a:xfrm>
                <a:prstGeom prst="rect">
                  <a:avLst/>
                </a:prstGeom>
                <a:noFill/>
              </p:spPr>
              <p:txBody>
                <a:bodyPr wrap="square" rtlCol="0">
                  <a:spAutoFit/>
                </a:bodyPr>
                <a:lstStyle/>
                <a:p>
                  <a:r>
                    <a:rPr lang="en-US" sz="1050" b="1" dirty="0"/>
                    <a:t>IMPDH1 (7q32.1)</a:t>
                  </a:r>
                  <a:endParaRPr lang="en-AU" sz="1050" b="1" dirty="0"/>
                </a:p>
              </p:txBody>
            </p:sp>
            <p:graphicFrame>
              <p:nvGraphicFramePr>
                <p:cNvPr id="51" name="Object 50">
                  <a:extLst>
                    <a:ext uri="{FF2B5EF4-FFF2-40B4-BE49-F238E27FC236}">
                      <a16:creationId xmlns:a16="http://schemas.microsoft.com/office/drawing/2014/main" id="{8A39074F-3938-454E-9DF1-7B0C493BE3C7}"/>
                    </a:ext>
                  </a:extLst>
                </p:cNvPr>
                <p:cNvGraphicFramePr>
                  <a:graphicFrameLocks noChangeAspect="1"/>
                </p:cNvGraphicFramePr>
                <p:nvPr>
                  <p:extLst>
                    <p:ext uri="{D42A27DB-BD31-4B8C-83A1-F6EECF244321}">
                      <p14:modId xmlns:p14="http://schemas.microsoft.com/office/powerpoint/2010/main" val="2741699997"/>
                    </p:ext>
                  </p:extLst>
                </p:nvPr>
              </p:nvGraphicFramePr>
              <p:xfrm>
                <a:off x="355937" y="631736"/>
                <a:ext cx="1333500" cy="1616075"/>
              </p:xfrm>
              <a:graphic>
                <a:graphicData uri="http://schemas.openxmlformats.org/presentationml/2006/ole">
                  <mc:AlternateContent xmlns:mc="http://schemas.openxmlformats.org/markup-compatibility/2006">
                    <mc:Choice xmlns:v="urn:schemas-microsoft-com:vml" Requires="v">
                      <p:oleObj spid="_x0000_s3122" name="Prism 8" r:id="rId3" imgW="1333943" imgH="1616011" progId="Prism8.Document">
                        <p:embed/>
                      </p:oleObj>
                    </mc:Choice>
                    <mc:Fallback>
                      <p:oleObj name="Prism 8" r:id="rId3" imgW="1333943" imgH="1616011" progId="Prism8.Document">
                        <p:embed/>
                        <p:pic>
                          <p:nvPicPr>
                            <p:cNvPr id="20" name="Object 19">
                              <a:extLst>
                                <a:ext uri="{FF2B5EF4-FFF2-40B4-BE49-F238E27FC236}">
                                  <a16:creationId xmlns:a16="http://schemas.microsoft.com/office/drawing/2014/main" id="{F51EB7E8-AB64-4E30-866C-759FA492C34C}"/>
                                </a:ext>
                              </a:extLst>
                            </p:cNvPr>
                            <p:cNvPicPr/>
                            <p:nvPr/>
                          </p:nvPicPr>
                          <p:blipFill>
                            <a:blip r:embed="rId4"/>
                            <a:stretch>
                              <a:fillRect/>
                            </a:stretch>
                          </p:blipFill>
                          <p:spPr>
                            <a:xfrm>
                              <a:off x="355937" y="631736"/>
                              <a:ext cx="1333500" cy="1616075"/>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5D8EE8FC-00EC-4376-809F-C025AEDEF90E}"/>
                    </a:ext>
                  </a:extLst>
                </p:cNvPr>
                <p:cNvGraphicFramePr>
                  <a:graphicFrameLocks noChangeAspect="1"/>
                </p:cNvGraphicFramePr>
                <p:nvPr>
                  <p:extLst>
                    <p:ext uri="{D42A27DB-BD31-4B8C-83A1-F6EECF244321}">
                      <p14:modId xmlns:p14="http://schemas.microsoft.com/office/powerpoint/2010/main" val="3823571681"/>
                    </p:ext>
                  </p:extLst>
                </p:nvPr>
              </p:nvGraphicFramePr>
              <p:xfrm>
                <a:off x="1751597" y="643775"/>
                <a:ext cx="1333500" cy="1616075"/>
              </p:xfrm>
              <a:graphic>
                <a:graphicData uri="http://schemas.openxmlformats.org/presentationml/2006/ole">
                  <mc:AlternateContent xmlns:mc="http://schemas.openxmlformats.org/markup-compatibility/2006">
                    <mc:Choice xmlns:v="urn:schemas-microsoft-com:vml" Requires="v">
                      <p:oleObj spid="_x0000_s3123" name="Prism 8" r:id="rId5" imgW="1333943" imgH="1616011" progId="Prism8.Document">
                        <p:embed/>
                      </p:oleObj>
                    </mc:Choice>
                    <mc:Fallback>
                      <p:oleObj name="Prism 8" r:id="rId5" imgW="1333943" imgH="1616011" progId="Prism8.Document">
                        <p:embed/>
                        <p:pic>
                          <p:nvPicPr>
                            <p:cNvPr id="21" name="Object 20">
                              <a:extLst>
                                <a:ext uri="{FF2B5EF4-FFF2-40B4-BE49-F238E27FC236}">
                                  <a16:creationId xmlns:a16="http://schemas.microsoft.com/office/drawing/2014/main" id="{51EBF6FD-C8C8-458E-BEEB-90762A516D65}"/>
                                </a:ext>
                              </a:extLst>
                            </p:cNvPr>
                            <p:cNvPicPr/>
                            <p:nvPr/>
                          </p:nvPicPr>
                          <p:blipFill>
                            <a:blip r:embed="rId6"/>
                            <a:stretch>
                              <a:fillRect/>
                            </a:stretch>
                          </p:blipFill>
                          <p:spPr>
                            <a:xfrm>
                              <a:off x="1751597" y="643775"/>
                              <a:ext cx="1333500" cy="1616075"/>
                            </a:xfrm>
                            <a:prstGeom prst="rect">
                              <a:avLst/>
                            </a:prstGeom>
                          </p:spPr>
                        </p:pic>
                      </p:oleObj>
                    </mc:Fallback>
                  </mc:AlternateContent>
                </a:graphicData>
              </a:graphic>
            </p:graphicFrame>
          </p:grpSp>
          <p:sp>
            <p:nvSpPr>
              <p:cNvPr id="49" name="TextBox 48">
                <a:extLst>
                  <a:ext uri="{FF2B5EF4-FFF2-40B4-BE49-F238E27FC236}">
                    <a16:creationId xmlns:a16="http://schemas.microsoft.com/office/drawing/2014/main" id="{C8E913DD-8B89-4A85-B3D1-4D7F43C9E08B}"/>
                  </a:ext>
                </a:extLst>
              </p:cNvPr>
              <p:cNvSpPr txBox="1"/>
              <p:nvPr/>
            </p:nvSpPr>
            <p:spPr>
              <a:xfrm>
                <a:off x="181248" y="671111"/>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a:t>
                </a:r>
                <a:endParaRPr lang="en-AU" sz="1600" b="1" dirty="0">
                  <a:latin typeface="Times New Roman" panose="02020603050405020304" pitchFamily="18"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CA726CBF-1ACF-411C-A800-2DF5B6F674E6}"/>
                </a:ext>
              </a:extLst>
            </p:cNvPr>
            <p:cNvGrpSpPr/>
            <p:nvPr/>
          </p:nvGrpSpPr>
          <p:grpSpPr>
            <a:xfrm>
              <a:off x="3662384" y="3819520"/>
              <a:ext cx="2806426" cy="1712917"/>
              <a:chOff x="3558112" y="595057"/>
              <a:chExt cx="2806426" cy="1712917"/>
            </a:xfrm>
          </p:grpSpPr>
          <p:sp>
            <p:nvSpPr>
              <p:cNvPr id="43" name="TextBox 42">
                <a:extLst>
                  <a:ext uri="{FF2B5EF4-FFF2-40B4-BE49-F238E27FC236}">
                    <a16:creationId xmlns:a16="http://schemas.microsoft.com/office/drawing/2014/main" id="{E8C0D5B0-118F-4D5A-9CBC-D5E6E3A9855D}"/>
                  </a:ext>
                </a:extLst>
              </p:cNvPr>
              <p:cNvSpPr txBox="1"/>
              <p:nvPr/>
            </p:nvSpPr>
            <p:spPr>
              <a:xfrm>
                <a:off x="3558112" y="739290"/>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a:t>
                </a:r>
                <a:endParaRPr lang="en-AU" sz="1600" b="1" dirty="0">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2A21B229-5A37-4C72-9686-B984CA33CFA3}"/>
                  </a:ext>
                </a:extLst>
              </p:cNvPr>
              <p:cNvGrpSpPr/>
              <p:nvPr/>
            </p:nvGrpSpPr>
            <p:grpSpPr>
              <a:xfrm>
                <a:off x="3772905" y="595057"/>
                <a:ext cx="2591633" cy="1712917"/>
                <a:chOff x="3772905" y="595057"/>
                <a:chExt cx="2591633" cy="1712917"/>
              </a:xfrm>
            </p:grpSpPr>
            <p:graphicFrame>
              <p:nvGraphicFramePr>
                <p:cNvPr id="45" name="Object 44">
                  <a:extLst>
                    <a:ext uri="{FF2B5EF4-FFF2-40B4-BE49-F238E27FC236}">
                      <a16:creationId xmlns:a16="http://schemas.microsoft.com/office/drawing/2014/main" id="{112FBD86-ADC0-4B23-818A-A11649CFFC75}"/>
                    </a:ext>
                  </a:extLst>
                </p:cNvPr>
                <p:cNvGraphicFramePr>
                  <a:graphicFrameLocks noChangeAspect="1"/>
                </p:cNvGraphicFramePr>
                <p:nvPr>
                  <p:extLst>
                    <p:ext uri="{D42A27DB-BD31-4B8C-83A1-F6EECF244321}">
                      <p14:modId xmlns:p14="http://schemas.microsoft.com/office/powerpoint/2010/main" val="3477877848"/>
                    </p:ext>
                  </p:extLst>
                </p:nvPr>
              </p:nvGraphicFramePr>
              <p:xfrm>
                <a:off x="3772905" y="681870"/>
                <a:ext cx="1333500" cy="1616075"/>
              </p:xfrm>
              <a:graphic>
                <a:graphicData uri="http://schemas.openxmlformats.org/presentationml/2006/ole">
                  <mc:AlternateContent xmlns:mc="http://schemas.openxmlformats.org/markup-compatibility/2006">
                    <mc:Choice xmlns:v="urn:schemas-microsoft-com:vml" Requires="v">
                      <p:oleObj spid="_x0000_s3124" name="Prism 8" r:id="rId7" imgW="1333943" imgH="1616011" progId="Prism8.Document">
                        <p:embed/>
                      </p:oleObj>
                    </mc:Choice>
                    <mc:Fallback>
                      <p:oleObj name="Prism 8" r:id="rId7" imgW="1333943" imgH="1616011" progId="Prism8.Document">
                        <p:embed/>
                        <p:pic>
                          <p:nvPicPr>
                            <p:cNvPr id="14" name="Object 13">
                              <a:extLst>
                                <a:ext uri="{FF2B5EF4-FFF2-40B4-BE49-F238E27FC236}">
                                  <a16:creationId xmlns:a16="http://schemas.microsoft.com/office/drawing/2014/main" id="{4CA99C14-CA14-4BE9-B0B1-6D80D573AA1A}"/>
                                </a:ext>
                              </a:extLst>
                            </p:cNvPr>
                            <p:cNvPicPr/>
                            <p:nvPr/>
                          </p:nvPicPr>
                          <p:blipFill>
                            <a:blip r:embed="rId8"/>
                            <a:stretch>
                              <a:fillRect/>
                            </a:stretch>
                          </p:blipFill>
                          <p:spPr>
                            <a:xfrm>
                              <a:off x="3772905" y="681870"/>
                              <a:ext cx="1333500" cy="1616075"/>
                            </a:xfrm>
                            <a:prstGeom prst="rect">
                              <a:avLst/>
                            </a:prstGeom>
                          </p:spPr>
                        </p:pic>
                      </p:oleObj>
                    </mc:Fallback>
                  </mc:AlternateContent>
                </a:graphicData>
              </a:graphic>
            </p:graphicFrame>
            <p:graphicFrame>
              <p:nvGraphicFramePr>
                <p:cNvPr id="46" name="Object 45">
                  <a:extLst>
                    <a:ext uri="{FF2B5EF4-FFF2-40B4-BE49-F238E27FC236}">
                      <a16:creationId xmlns:a16="http://schemas.microsoft.com/office/drawing/2014/main" id="{02904F91-37C1-489A-94AE-2B85C89291BE}"/>
                    </a:ext>
                  </a:extLst>
                </p:cNvPr>
                <p:cNvGraphicFramePr>
                  <a:graphicFrameLocks noChangeAspect="1"/>
                </p:cNvGraphicFramePr>
                <p:nvPr>
                  <p:extLst>
                    <p:ext uri="{D42A27DB-BD31-4B8C-83A1-F6EECF244321}">
                      <p14:modId xmlns:p14="http://schemas.microsoft.com/office/powerpoint/2010/main" val="1766303732"/>
                    </p:ext>
                  </p:extLst>
                </p:nvPr>
              </p:nvGraphicFramePr>
              <p:xfrm>
                <a:off x="5112001" y="691899"/>
                <a:ext cx="1252537" cy="1616075"/>
              </p:xfrm>
              <a:graphic>
                <a:graphicData uri="http://schemas.openxmlformats.org/presentationml/2006/ole">
                  <mc:AlternateContent xmlns:mc="http://schemas.openxmlformats.org/markup-compatibility/2006">
                    <mc:Choice xmlns:v="urn:schemas-microsoft-com:vml" Requires="v">
                      <p:oleObj spid="_x0000_s3125" name="Prism 8" r:id="rId9" imgW="1251832" imgH="1616011" progId="Prism8.Document">
                        <p:embed/>
                      </p:oleObj>
                    </mc:Choice>
                    <mc:Fallback>
                      <p:oleObj name="Prism 8" r:id="rId9" imgW="1251832" imgH="1616011" progId="Prism8.Document">
                        <p:embed/>
                        <p:pic>
                          <p:nvPicPr>
                            <p:cNvPr id="15" name="Object 14">
                              <a:extLst>
                                <a:ext uri="{FF2B5EF4-FFF2-40B4-BE49-F238E27FC236}">
                                  <a16:creationId xmlns:a16="http://schemas.microsoft.com/office/drawing/2014/main" id="{722F3BEB-7FF3-4F19-ACF5-F48749183B54}"/>
                                </a:ext>
                              </a:extLst>
                            </p:cNvPr>
                            <p:cNvPicPr/>
                            <p:nvPr/>
                          </p:nvPicPr>
                          <p:blipFill>
                            <a:blip r:embed="rId10"/>
                            <a:stretch>
                              <a:fillRect/>
                            </a:stretch>
                          </p:blipFill>
                          <p:spPr>
                            <a:xfrm>
                              <a:off x="5112001" y="691899"/>
                              <a:ext cx="1252537" cy="1616075"/>
                            </a:xfrm>
                            <a:prstGeom prst="rect">
                              <a:avLst/>
                            </a:prstGeom>
                          </p:spPr>
                        </p:pic>
                      </p:oleObj>
                    </mc:Fallback>
                  </mc:AlternateContent>
                </a:graphicData>
              </a:graphic>
            </p:graphicFrame>
            <p:sp>
              <p:nvSpPr>
                <p:cNvPr id="47" name="TextBox 46">
                  <a:extLst>
                    <a:ext uri="{FF2B5EF4-FFF2-40B4-BE49-F238E27FC236}">
                      <a16:creationId xmlns:a16="http://schemas.microsoft.com/office/drawing/2014/main" id="{58675AB3-4CAE-49CE-B65B-8711DB48A4D9}"/>
                    </a:ext>
                  </a:extLst>
                </p:cNvPr>
                <p:cNvSpPr txBox="1"/>
                <p:nvPr/>
              </p:nvSpPr>
              <p:spPr>
                <a:xfrm>
                  <a:off x="4483771" y="595057"/>
                  <a:ext cx="1844839" cy="253916"/>
                </a:xfrm>
                <a:prstGeom prst="rect">
                  <a:avLst/>
                </a:prstGeom>
                <a:noFill/>
              </p:spPr>
              <p:txBody>
                <a:bodyPr wrap="square" rtlCol="0">
                  <a:spAutoFit/>
                </a:bodyPr>
                <a:lstStyle/>
                <a:p>
                  <a:r>
                    <a:rPr lang="en-US" sz="1050" b="1" dirty="0"/>
                    <a:t>  DRG2 (17p11.2)</a:t>
                  </a:r>
                  <a:endParaRPr lang="en-AU" sz="1050" b="1" dirty="0"/>
                </a:p>
              </p:txBody>
            </p:sp>
          </p:grpSp>
        </p:grpSp>
        <p:sp>
          <p:nvSpPr>
            <p:cNvPr id="39" name="TextBox 38">
              <a:extLst>
                <a:ext uri="{FF2B5EF4-FFF2-40B4-BE49-F238E27FC236}">
                  <a16:creationId xmlns:a16="http://schemas.microsoft.com/office/drawing/2014/main" id="{7C4F2F75-8E11-46A4-9972-5ACF328B4D41}"/>
                </a:ext>
              </a:extLst>
            </p:cNvPr>
            <p:cNvSpPr txBox="1"/>
            <p:nvPr/>
          </p:nvSpPr>
          <p:spPr>
            <a:xfrm>
              <a:off x="4491788" y="5277853"/>
              <a:ext cx="950494" cy="261610"/>
            </a:xfrm>
            <a:prstGeom prst="rect">
              <a:avLst/>
            </a:prstGeom>
            <a:noFill/>
          </p:spPr>
          <p:txBody>
            <a:bodyPr wrap="square" rtlCol="0">
              <a:spAutoFit/>
            </a:bodyPr>
            <a:lstStyle/>
            <a:p>
              <a:r>
                <a:rPr lang="en-US" sz="1050" dirty="0"/>
                <a:t>Protein</a:t>
              </a:r>
              <a:endParaRPr lang="en-AU" sz="1050" dirty="0"/>
            </a:p>
          </p:txBody>
        </p:sp>
        <p:sp>
          <p:nvSpPr>
            <p:cNvPr id="40" name="TextBox 39">
              <a:extLst>
                <a:ext uri="{FF2B5EF4-FFF2-40B4-BE49-F238E27FC236}">
                  <a16:creationId xmlns:a16="http://schemas.microsoft.com/office/drawing/2014/main" id="{A3D0BC7B-D90E-44C6-A81A-0653B4D44612}"/>
                </a:ext>
              </a:extLst>
            </p:cNvPr>
            <p:cNvSpPr txBox="1"/>
            <p:nvPr/>
          </p:nvSpPr>
          <p:spPr>
            <a:xfrm>
              <a:off x="5799221" y="5297906"/>
              <a:ext cx="950494" cy="261610"/>
            </a:xfrm>
            <a:prstGeom prst="rect">
              <a:avLst/>
            </a:prstGeom>
            <a:noFill/>
          </p:spPr>
          <p:txBody>
            <a:bodyPr wrap="square" rtlCol="0">
              <a:spAutoFit/>
            </a:bodyPr>
            <a:lstStyle/>
            <a:p>
              <a:r>
                <a:rPr lang="en-US" sz="1050" dirty="0"/>
                <a:t>RNA</a:t>
              </a:r>
              <a:endParaRPr lang="en-AU" sz="1050" dirty="0"/>
            </a:p>
          </p:txBody>
        </p:sp>
        <p:sp>
          <p:nvSpPr>
            <p:cNvPr id="41" name="TextBox 40">
              <a:extLst>
                <a:ext uri="{FF2B5EF4-FFF2-40B4-BE49-F238E27FC236}">
                  <a16:creationId xmlns:a16="http://schemas.microsoft.com/office/drawing/2014/main" id="{EB2B6AA6-D80C-4F01-B9B1-27E04DA149AC}"/>
                </a:ext>
              </a:extLst>
            </p:cNvPr>
            <p:cNvSpPr txBox="1"/>
            <p:nvPr/>
          </p:nvSpPr>
          <p:spPr>
            <a:xfrm>
              <a:off x="1106904" y="5213684"/>
              <a:ext cx="950494" cy="261610"/>
            </a:xfrm>
            <a:prstGeom prst="rect">
              <a:avLst/>
            </a:prstGeom>
            <a:noFill/>
          </p:spPr>
          <p:txBody>
            <a:bodyPr wrap="square" rtlCol="0">
              <a:spAutoFit/>
            </a:bodyPr>
            <a:lstStyle/>
            <a:p>
              <a:r>
                <a:rPr lang="en-US" sz="1050" dirty="0"/>
                <a:t>Protein</a:t>
              </a:r>
              <a:endParaRPr lang="en-AU" sz="1050" dirty="0"/>
            </a:p>
          </p:txBody>
        </p:sp>
        <p:sp>
          <p:nvSpPr>
            <p:cNvPr id="42" name="TextBox 41">
              <a:extLst>
                <a:ext uri="{FF2B5EF4-FFF2-40B4-BE49-F238E27FC236}">
                  <a16:creationId xmlns:a16="http://schemas.microsoft.com/office/drawing/2014/main" id="{FB0FD037-EE45-4834-B8A4-C812810967B2}"/>
                </a:ext>
              </a:extLst>
            </p:cNvPr>
            <p:cNvSpPr txBox="1"/>
            <p:nvPr/>
          </p:nvSpPr>
          <p:spPr>
            <a:xfrm>
              <a:off x="2558716" y="5233737"/>
              <a:ext cx="950494" cy="261610"/>
            </a:xfrm>
            <a:prstGeom prst="rect">
              <a:avLst/>
            </a:prstGeom>
            <a:noFill/>
          </p:spPr>
          <p:txBody>
            <a:bodyPr wrap="square" rtlCol="0">
              <a:spAutoFit/>
            </a:bodyPr>
            <a:lstStyle/>
            <a:p>
              <a:r>
                <a:rPr lang="en-US" sz="1050" dirty="0"/>
                <a:t>RNA</a:t>
              </a:r>
              <a:endParaRPr lang="en-AU" sz="1050" dirty="0"/>
            </a:p>
          </p:txBody>
        </p:sp>
      </p:grpSp>
      <p:grpSp>
        <p:nvGrpSpPr>
          <p:cNvPr id="53" name="Group 52">
            <a:extLst>
              <a:ext uri="{FF2B5EF4-FFF2-40B4-BE49-F238E27FC236}">
                <a16:creationId xmlns:a16="http://schemas.microsoft.com/office/drawing/2014/main" id="{BD62AF10-DA4E-4926-B45A-2F0CB74EC1A7}"/>
              </a:ext>
            </a:extLst>
          </p:cNvPr>
          <p:cNvGrpSpPr/>
          <p:nvPr/>
        </p:nvGrpSpPr>
        <p:grpSpPr>
          <a:xfrm>
            <a:off x="330136" y="1178938"/>
            <a:ext cx="2684867" cy="2486472"/>
            <a:chOff x="3711254" y="3346490"/>
            <a:chExt cx="2684867" cy="2486472"/>
          </a:xfrm>
        </p:grpSpPr>
        <p:grpSp>
          <p:nvGrpSpPr>
            <p:cNvPr id="54" name="Group 53">
              <a:extLst>
                <a:ext uri="{FF2B5EF4-FFF2-40B4-BE49-F238E27FC236}">
                  <a16:creationId xmlns:a16="http://schemas.microsoft.com/office/drawing/2014/main" id="{37AA5CF2-99DF-4835-9590-4C70FBE4F3C0}"/>
                </a:ext>
              </a:extLst>
            </p:cNvPr>
            <p:cNvGrpSpPr/>
            <p:nvPr/>
          </p:nvGrpSpPr>
          <p:grpSpPr>
            <a:xfrm>
              <a:off x="3711254" y="3346490"/>
              <a:ext cx="2579534" cy="2486472"/>
              <a:chOff x="3493060" y="2748665"/>
              <a:chExt cx="2579534" cy="2486472"/>
            </a:xfrm>
          </p:grpSpPr>
          <p:sp>
            <p:nvSpPr>
              <p:cNvPr id="56" name="TextBox 55">
                <a:extLst>
                  <a:ext uri="{FF2B5EF4-FFF2-40B4-BE49-F238E27FC236}">
                    <a16:creationId xmlns:a16="http://schemas.microsoft.com/office/drawing/2014/main" id="{31435DFD-302B-4BF6-B2E9-5772BBD53FB4}"/>
                  </a:ext>
                </a:extLst>
              </p:cNvPr>
              <p:cNvSpPr txBox="1"/>
              <p:nvPr/>
            </p:nvSpPr>
            <p:spPr>
              <a:xfrm rot="16200000">
                <a:off x="2825345" y="3416380"/>
                <a:ext cx="1597040" cy="261610"/>
              </a:xfrm>
              <a:prstGeom prst="rect">
                <a:avLst/>
              </a:prstGeom>
              <a:noFill/>
            </p:spPr>
            <p:txBody>
              <a:bodyPr wrap="square" rtlCol="0">
                <a:spAutoFit/>
              </a:bodyPr>
              <a:lstStyle/>
              <a:p>
                <a:r>
                  <a:rPr lang="en-US" sz="1100" dirty="0"/>
                  <a:t>-log10(p-value)</a:t>
                </a:r>
                <a:endParaRPr lang="en-AU" sz="1100" dirty="0"/>
              </a:p>
            </p:txBody>
          </p:sp>
          <p:sp>
            <p:nvSpPr>
              <p:cNvPr id="57" name="TextBox 56">
                <a:extLst>
                  <a:ext uri="{FF2B5EF4-FFF2-40B4-BE49-F238E27FC236}">
                    <a16:creationId xmlns:a16="http://schemas.microsoft.com/office/drawing/2014/main" id="{0256EE52-8E4C-48DA-A37B-5C6C7400D543}"/>
                  </a:ext>
                </a:extLst>
              </p:cNvPr>
              <p:cNvSpPr txBox="1"/>
              <p:nvPr/>
            </p:nvSpPr>
            <p:spPr>
              <a:xfrm>
                <a:off x="4475554" y="4973527"/>
                <a:ext cx="1597040" cy="261610"/>
              </a:xfrm>
              <a:prstGeom prst="rect">
                <a:avLst/>
              </a:prstGeom>
              <a:noFill/>
            </p:spPr>
            <p:txBody>
              <a:bodyPr wrap="square" rtlCol="0">
                <a:spAutoFit/>
              </a:bodyPr>
              <a:lstStyle/>
              <a:p>
                <a:r>
                  <a:rPr lang="en-US" sz="1100" dirty="0"/>
                  <a:t>log2 Fold change</a:t>
                </a:r>
                <a:endParaRPr lang="en-AU" sz="1100" dirty="0"/>
              </a:p>
            </p:txBody>
          </p:sp>
        </p:grpSp>
        <p:pic>
          <p:nvPicPr>
            <p:cNvPr id="55" name="Picture 54">
              <a:extLst>
                <a:ext uri="{FF2B5EF4-FFF2-40B4-BE49-F238E27FC236}">
                  <a16:creationId xmlns:a16="http://schemas.microsoft.com/office/drawing/2014/main" id="{2DD9E355-2AB0-4953-8F60-9791EBDF89C6}"/>
                </a:ext>
              </a:extLst>
            </p:cNvPr>
            <p:cNvPicPr>
              <a:picLocks noChangeAspect="1"/>
            </p:cNvPicPr>
            <p:nvPr/>
          </p:nvPicPr>
          <p:blipFill>
            <a:blip r:embed="rId11"/>
            <a:stretch>
              <a:fillRect/>
            </a:stretch>
          </p:blipFill>
          <p:spPr>
            <a:xfrm>
              <a:off x="3938671" y="3480634"/>
              <a:ext cx="2457450" cy="2152331"/>
            </a:xfrm>
            <a:prstGeom prst="rect">
              <a:avLst/>
            </a:prstGeom>
          </p:spPr>
        </p:pic>
      </p:grpSp>
      <p:grpSp>
        <p:nvGrpSpPr>
          <p:cNvPr id="58" name="Group 57">
            <a:extLst>
              <a:ext uri="{FF2B5EF4-FFF2-40B4-BE49-F238E27FC236}">
                <a16:creationId xmlns:a16="http://schemas.microsoft.com/office/drawing/2014/main" id="{FE782A72-F3EE-4933-8C8D-3ACAC90A3A6D}"/>
              </a:ext>
            </a:extLst>
          </p:cNvPr>
          <p:cNvGrpSpPr/>
          <p:nvPr/>
        </p:nvGrpSpPr>
        <p:grpSpPr>
          <a:xfrm>
            <a:off x="1464504" y="1086515"/>
            <a:ext cx="4976058" cy="2510034"/>
            <a:chOff x="1684826" y="3641082"/>
            <a:chExt cx="4976058" cy="2510034"/>
          </a:xfrm>
        </p:grpSpPr>
        <p:grpSp>
          <p:nvGrpSpPr>
            <p:cNvPr id="59" name="Group 58">
              <a:extLst>
                <a:ext uri="{FF2B5EF4-FFF2-40B4-BE49-F238E27FC236}">
                  <a16:creationId xmlns:a16="http://schemas.microsoft.com/office/drawing/2014/main" id="{1030F3E6-48B5-4F17-9AB4-5C3CA28AE460}"/>
                </a:ext>
              </a:extLst>
            </p:cNvPr>
            <p:cNvGrpSpPr/>
            <p:nvPr/>
          </p:nvGrpSpPr>
          <p:grpSpPr>
            <a:xfrm>
              <a:off x="1684826" y="3641082"/>
              <a:ext cx="4976058" cy="2510034"/>
              <a:chOff x="1276354" y="6398018"/>
              <a:chExt cx="4976058" cy="2510034"/>
            </a:xfrm>
          </p:grpSpPr>
          <p:grpSp>
            <p:nvGrpSpPr>
              <p:cNvPr id="62" name="Group 61">
                <a:extLst>
                  <a:ext uri="{FF2B5EF4-FFF2-40B4-BE49-F238E27FC236}">
                    <a16:creationId xmlns:a16="http://schemas.microsoft.com/office/drawing/2014/main" id="{F19A59A7-7A56-4A5A-A347-40D0C947ADA1}"/>
                  </a:ext>
                </a:extLst>
              </p:cNvPr>
              <p:cNvGrpSpPr/>
              <p:nvPr/>
            </p:nvGrpSpPr>
            <p:grpSpPr>
              <a:xfrm>
                <a:off x="1276354" y="6398018"/>
                <a:ext cx="4976058" cy="2510034"/>
                <a:chOff x="1357671" y="3624098"/>
                <a:chExt cx="4976058" cy="2510034"/>
              </a:xfrm>
            </p:grpSpPr>
            <p:sp>
              <p:nvSpPr>
                <p:cNvPr id="65" name="TextBox 64">
                  <a:extLst>
                    <a:ext uri="{FF2B5EF4-FFF2-40B4-BE49-F238E27FC236}">
                      <a16:creationId xmlns:a16="http://schemas.microsoft.com/office/drawing/2014/main" id="{200EAD76-589B-487E-9F97-BE05CCB4D215}"/>
                    </a:ext>
                  </a:extLst>
                </p:cNvPr>
                <p:cNvSpPr txBox="1"/>
                <p:nvPr/>
              </p:nvSpPr>
              <p:spPr>
                <a:xfrm>
                  <a:off x="1357671" y="3624098"/>
                  <a:ext cx="981208" cy="276999"/>
                </a:xfrm>
                <a:prstGeom prst="rect">
                  <a:avLst/>
                </a:prstGeom>
                <a:solidFill>
                  <a:schemeClr val="bg1"/>
                </a:solidFill>
              </p:spPr>
              <p:txBody>
                <a:bodyPr wrap="square" rtlCol="0">
                  <a:spAutoFit/>
                </a:bodyPr>
                <a:lstStyle/>
                <a:p>
                  <a:r>
                    <a:rPr lang="en-US" sz="1200" b="1" dirty="0"/>
                    <a:t>ALT vs TEL</a:t>
                  </a:r>
                  <a:endParaRPr lang="en-AU" sz="1200" b="1" dirty="0"/>
                </a:p>
              </p:txBody>
            </p:sp>
            <p:pic>
              <p:nvPicPr>
                <p:cNvPr id="66" name="Picture 65">
                  <a:extLst>
                    <a:ext uri="{FF2B5EF4-FFF2-40B4-BE49-F238E27FC236}">
                      <a16:creationId xmlns:a16="http://schemas.microsoft.com/office/drawing/2014/main" id="{19288DF8-F62D-457C-B23C-84A421BEB304}"/>
                    </a:ext>
                  </a:extLst>
                </p:cNvPr>
                <p:cNvPicPr>
                  <a:picLocks noChangeAspect="1"/>
                </p:cNvPicPr>
                <p:nvPr/>
              </p:nvPicPr>
              <p:blipFill rotWithShape="1">
                <a:blip r:embed="rId12"/>
                <a:srcRect t="4372"/>
                <a:stretch/>
              </p:blipFill>
              <p:spPr>
                <a:xfrm>
                  <a:off x="3294666" y="4130565"/>
                  <a:ext cx="3039063" cy="1839310"/>
                </a:xfrm>
                <a:prstGeom prst="rect">
                  <a:avLst/>
                </a:prstGeom>
              </p:spPr>
            </p:pic>
            <p:sp>
              <p:nvSpPr>
                <p:cNvPr id="67" name="TextBox 66">
                  <a:extLst>
                    <a:ext uri="{FF2B5EF4-FFF2-40B4-BE49-F238E27FC236}">
                      <a16:creationId xmlns:a16="http://schemas.microsoft.com/office/drawing/2014/main" id="{8068C600-9204-4628-9745-0FEB0E28355C}"/>
                    </a:ext>
                  </a:extLst>
                </p:cNvPr>
                <p:cNvSpPr txBox="1"/>
                <p:nvPr/>
              </p:nvSpPr>
              <p:spPr>
                <a:xfrm rot="16200000">
                  <a:off x="2393548" y="4518330"/>
                  <a:ext cx="1597040" cy="261610"/>
                </a:xfrm>
                <a:prstGeom prst="rect">
                  <a:avLst/>
                </a:prstGeom>
                <a:noFill/>
              </p:spPr>
              <p:txBody>
                <a:bodyPr wrap="square" rtlCol="0">
                  <a:spAutoFit/>
                </a:bodyPr>
                <a:lstStyle/>
                <a:p>
                  <a:r>
                    <a:rPr lang="en-US" sz="1100" dirty="0"/>
                    <a:t>-log10(p-value)</a:t>
                  </a:r>
                  <a:endParaRPr lang="en-AU" sz="1100" dirty="0"/>
                </a:p>
              </p:txBody>
            </p:sp>
            <p:sp>
              <p:nvSpPr>
                <p:cNvPr id="68" name="TextBox 67">
                  <a:extLst>
                    <a:ext uri="{FF2B5EF4-FFF2-40B4-BE49-F238E27FC236}">
                      <a16:creationId xmlns:a16="http://schemas.microsoft.com/office/drawing/2014/main" id="{47639BA5-CF72-4A39-9D86-4C62E6B54074}"/>
                    </a:ext>
                  </a:extLst>
                </p:cNvPr>
                <p:cNvSpPr txBox="1"/>
                <p:nvPr/>
              </p:nvSpPr>
              <p:spPr>
                <a:xfrm>
                  <a:off x="4252565" y="5872522"/>
                  <a:ext cx="1597040" cy="261610"/>
                </a:xfrm>
                <a:prstGeom prst="rect">
                  <a:avLst/>
                </a:prstGeom>
                <a:noFill/>
              </p:spPr>
              <p:txBody>
                <a:bodyPr wrap="square" rtlCol="0">
                  <a:spAutoFit/>
                </a:bodyPr>
                <a:lstStyle/>
                <a:p>
                  <a:r>
                    <a:rPr lang="en-US" sz="1100" dirty="0"/>
                    <a:t>log2 Fold change</a:t>
                  </a:r>
                  <a:endParaRPr lang="en-AU" sz="1100" dirty="0"/>
                </a:p>
              </p:txBody>
            </p:sp>
          </p:grpSp>
          <p:sp>
            <p:nvSpPr>
              <p:cNvPr id="63" name="TextBox 62">
                <a:extLst>
                  <a:ext uri="{FF2B5EF4-FFF2-40B4-BE49-F238E27FC236}">
                    <a16:creationId xmlns:a16="http://schemas.microsoft.com/office/drawing/2014/main" id="{152C9EB5-5671-4192-A17C-8EEB867C4D20}"/>
                  </a:ext>
                </a:extLst>
              </p:cNvPr>
              <p:cNvSpPr txBox="1"/>
              <p:nvPr/>
            </p:nvSpPr>
            <p:spPr>
              <a:xfrm>
                <a:off x="4065905" y="6967855"/>
                <a:ext cx="845820" cy="230832"/>
              </a:xfrm>
              <a:prstGeom prst="rect">
                <a:avLst/>
              </a:prstGeom>
              <a:noFill/>
            </p:spPr>
            <p:txBody>
              <a:bodyPr wrap="square" rtlCol="0">
                <a:spAutoFit/>
              </a:bodyPr>
              <a:lstStyle/>
              <a:p>
                <a:r>
                  <a:rPr lang="en-US" sz="900" dirty="0">
                    <a:solidFill>
                      <a:srgbClr val="037D83"/>
                    </a:solidFill>
                  </a:rPr>
                  <a:t>DRG2</a:t>
                </a:r>
                <a:endParaRPr lang="en-AU" sz="900" dirty="0">
                  <a:solidFill>
                    <a:srgbClr val="037D83"/>
                  </a:solidFill>
                </a:endParaRPr>
              </a:p>
            </p:txBody>
          </p:sp>
          <p:sp>
            <p:nvSpPr>
              <p:cNvPr id="64" name="TextBox 63">
                <a:extLst>
                  <a:ext uri="{FF2B5EF4-FFF2-40B4-BE49-F238E27FC236}">
                    <a16:creationId xmlns:a16="http://schemas.microsoft.com/office/drawing/2014/main" id="{D37267E4-C036-437B-B6C1-BAF7AC33E164}"/>
                  </a:ext>
                </a:extLst>
              </p:cNvPr>
              <p:cNvSpPr txBox="1"/>
              <p:nvPr/>
            </p:nvSpPr>
            <p:spPr>
              <a:xfrm>
                <a:off x="4088130" y="7160895"/>
                <a:ext cx="845820" cy="230832"/>
              </a:xfrm>
              <a:prstGeom prst="rect">
                <a:avLst/>
              </a:prstGeom>
              <a:noFill/>
            </p:spPr>
            <p:txBody>
              <a:bodyPr wrap="square" rtlCol="0">
                <a:spAutoFit/>
              </a:bodyPr>
              <a:lstStyle/>
              <a:p>
                <a:r>
                  <a:rPr lang="en-US" sz="900" dirty="0">
                    <a:solidFill>
                      <a:srgbClr val="037D83"/>
                    </a:solidFill>
                  </a:rPr>
                  <a:t>IMPDH1</a:t>
                </a:r>
                <a:endParaRPr lang="en-AU" sz="900" dirty="0">
                  <a:solidFill>
                    <a:srgbClr val="037D83"/>
                  </a:solidFill>
                </a:endParaRPr>
              </a:p>
            </p:txBody>
          </p:sp>
        </p:grpSp>
        <p:cxnSp>
          <p:nvCxnSpPr>
            <p:cNvPr id="60" name="Straight Connector 59">
              <a:extLst>
                <a:ext uri="{FF2B5EF4-FFF2-40B4-BE49-F238E27FC236}">
                  <a16:creationId xmlns:a16="http://schemas.microsoft.com/office/drawing/2014/main" id="{AB5AEE1D-1A26-4DA8-8644-112D8FB645CF}"/>
                </a:ext>
              </a:extLst>
            </p:cNvPr>
            <p:cNvCxnSpPr>
              <a:cxnSpLocks/>
            </p:cNvCxnSpPr>
            <p:nvPr/>
          </p:nvCxnSpPr>
          <p:spPr>
            <a:xfrm flipH="1">
              <a:off x="4816475" y="4232655"/>
              <a:ext cx="45638" cy="53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08202F9-7BA9-4E22-8F7A-8193867DF41A}"/>
                </a:ext>
              </a:extLst>
            </p:cNvPr>
            <p:cNvCxnSpPr>
              <a:cxnSpLocks/>
              <a:endCxn id="64" idx="2"/>
            </p:cNvCxnSpPr>
            <p:nvPr/>
          </p:nvCxnSpPr>
          <p:spPr>
            <a:xfrm>
              <a:off x="4867125" y="4572879"/>
              <a:ext cx="52387" cy="619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99051FBA-E3A8-40E7-AACD-60C8E3177096}"/>
              </a:ext>
            </a:extLst>
          </p:cNvPr>
          <p:cNvSpPr txBox="1"/>
          <p:nvPr/>
        </p:nvSpPr>
        <p:spPr>
          <a:xfrm>
            <a:off x="1622515" y="3574018"/>
            <a:ext cx="695325" cy="276999"/>
          </a:xfrm>
          <a:prstGeom prst="rect">
            <a:avLst/>
          </a:prstGeom>
          <a:noFill/>
        </p:spPr>
        <p:txBody>
          <a:bodyPr wrap="square" rtlCol="0">
            <a:spAutoFit/>
          </a:bodyPr>
          <a:lstStyle/>
          <a:p>
            <a:r>
              <a:rPr lang="en-US" sz="1200" dirty="0"/>
              <a:t>RNA</a:t>
            </a:r>
            <a:endParaRPr lang="en-AU" sz="1200" dirty="0"/>
          </a:p>
        </p:txBody>
      </p:sp>
      <p:sp>
        <p:nvSpPr>
          <p:cNvPr id="70" name="TextBox 69">
            <a:extLst>
              <a:ext uri="{FF2B5EF4-FFF2-40B4-BE49-F238E27FC236}">
                <a16:creationId xmlns:a16="http://schemas.microsoft.com/office/drawing/2014/main" id="{462FE598-0619-4F68-B9D5-FBCE71061DE1}"/>
              </a:ext>
            </a:extLst>
          </p:cNvPr>
          <p:cNvSpPr txBox="1"/>
          <p:nvPr/>
        </p:nvSpPr>
        <p:spPr>
          <a:xfrm>
            <a:off x="4727665" y="3507343"/>
            <a:ext cx="695325" cy="276999"/>
          </a:xfrm>
          <a:prstGeom prst="rect">
            <a:avLst/>
          </a:prstGeom>
          <a:noFill/>
        </p:spPr>
        <p:txBody>
          <a:bodyPr wrap="square" rtlCol="0">
            <a:spAutoFit/>
          </a:bodyPr>
          <a:lstStyle/>
          <a:p>
            <a:r>
              <a:rPr lang="en-US" sz="1200" dirty="0"/>
              <a:t>RNA</a:t>
            </a:r>
            <a:endParaRPr lang="en-AU" sz="1200" dirty="0"/>
          </a:p>
        </p:txBody>
      </p:sp>
      <p:sp>
        <p:nvSpPr>
          <p:cNvPr id="71" name="TextBox 70">
            <a:extLst>
              <a:ext uri="{FF2B5EF4-FFF2-40B4-BE49-F238E27FC236}">
                <a16:creationId xmlns:a16="http://schemas.microsoft.com/office/drawing/2014/main" id="{1287DB3D-2853-4E3E-A73C-187E11262757}"/>
              </a:ext>
            </a:extLst>
          </p:cNvPr>
          <p:cNvSpPr txBox="1"/>
          <p:nvPr/>
        </p:nvSpPr>
        <p:spPr>
          <a:xfrm>
            <a:off x="4483929" y="1267490"/>
            <a:ext cx="981208" cy="276999"/>
          </a:xfrm>
          <a:prstGeom prst="rect">
            <a:avLst/>
          </a:prstGeom>
          <a:solidFill>
            <a:schemeClr val="bg1"/>
          </a:solidFill>
        </p:spPr>
        <p:txBody>
          <a:bodyPr wrap="square" rtlCol="0">
            <a:spAutoFit/>
          </a:bodyPr>
          <a:lstStyle/>
          <a:p>
            <a:r>
              <a:rPr lang="en-US" sz="1200" b="1" dirty="0"/>
              <a:t>ALT vs TEL</a:t>
            </a:r>
            <a:endParaRPr lang="en-AU" sz="1200" b="1" dirty="0"/>
          </a:p>
        </p:txBody>
      </p:sp>
      <p:grpSp>
        <p:nvGrpSpPr>
          <p:cNvPr id="85" name="Group 84">
            <a:extLst>
              <a:ext uri="{FF2B5EF4-FFF2-40B4-BE49-F238E27FC236}">
                <a16:creationId xmlns:a16="http://schemas.microsoft.com/office/drawing/2014/main" id="{7D657A60-0738-42F5-A9F7-E4F741682F36}"/>
              </a:ext>
            </a:extLst>
          </p:cNvPr>
          <p:cNvGrpSpPr/>
          <p:nvPr/>
        </p:nvGrpSpPr>
        <p:grpSpPr>
          <a:xfrm>
            <a:off x="6541196" y="4028206"/>
            <a:ext cx="2983058" cy="1820207"/>
            <a:chOff x="6480781" y="3654588"/>
            <a:chExt cx="2983058" cy="1820207"/>
          </a:xfrm>
        </p:grpSpPr>
        <p:grpSp>
          <p:nvGrpSpPr>
            <p:cNvPr id="72" name="Group 71">
              <a:extLst>
                <a:ext uri="{FF2B5EF4-FFF2-40B4-BE49-F238E27FC236}">
                  <a16:creationId xmlns:a16="http://schemas.microsoft.com/office/drawing/2014/main" id="{C5783C8D-ADD1-43AE-8CD8-9D0DC83E1EC5}"/>
                </a:ext>
              </a:extLst>
            </p:cNvPr>
            <p:cNvGrpSpPr/>
            <p:nvPr/>
          </p:nvGrpSpPr>
          <p:grpSpPr>
            <a:xfrm>
              <a:off x="6669757" y="3654588"/>
              <a:ext cx="2794082" cy="1820207"/>
              <a:chOff x="578770" y="5632278"/>
              <a:chExt cx="2794082" cy="1820207"/>
            </a:xfrm>
          </p:grpSpPr>
          <p:grpSp>
            <p:nvGrpSpPr>
              <p:cNvPr id="73" name="Group 72">
                <a:extLst>
                  <a:ext uri="{FF2B5EF4-FFF2-40B4-BE49-F238E27FC236}">
                    <a16:creationId xmlns:a16="http://schemas.microsoft.com/office/drawing/2014/main" id="{DDEB91B6-ABFF-4DBB-AA9B-4D7FF1D54DFE}"/>
                  </a:ext>
                </a:extLst>
              </p:cNvPr>
              <p:cNvGrpSpPr/>
              <p:nvPr/>
            </p:nvGrpSpPr>
            <p:grpSpPr>
              <a:xfrm>
                <a:off x="1187114" y="5632278"/>
                <a:ext cx="2185738" cy="1820207"/>
                <a:chOff x="1187114" y="5632278"/>
                <a:chExt cx="2185738" cy="1820207"/>
              </a:xfrm>
            </p:grpSpPr>
            <p:graphicFrame>
              <p:nvGraphicFramePr>
                <p:cNvPr id="75" name="Object 74">
                  <a:extLst>
                    <a:ext uri="{FF2B5EF4-FFF2-40B4-BE49-F238E27FC236}">
                      <a16:creationId xmlns:a16="http://schemas.microsoft.com/office/drawing/2014/main" id="{5D520A31-2204-49F9-BB26-0AAC265C2005}"/>
                    </a:ext>
                  </a:extLst>
                </p:cNvPr>
                <p:cNvGraphicFramePr>
                  <a:graphicFrameLocks noChangeAspect="1"/>
                </p:cNvGraphicFramePr>
                <p:nvPr>
                  <p:extLst>
                    <p:ext uri="{D42A27DB-BD31-4B8C-83A1-F6EECF244321}">
                      <p14:modId xmlns:p14="http://schemas.microsoft.com/office/powerpoint/2010/main" val="213464890"/>
                    </p:ext>
                  </p:extLst>
                </p:nvPr>
              </p:nvGraphicFramePr>
              <p:xfrm>
                <a:off x="1808080" y="5745163"/>
                <a:ext cx="1243013" cy="1616075"/>
              </p:xfrm>
              <a:graphic>
                <a:graphicData uri="http://schemas.openxmlformats.org/presentationml/2006/ole">
                  <mc:AlternateContent xmlns:mc="http://schemas.openxmlformats.org/markup-compatibility/2006">
                    <mc:Choice xmlns:v="urn:schemas-microsoft-com:vml" Requires="v">
                      <p:oleObj spid="_x0000_s3126" name="Prism 8" r:id="rId13" imgW="1242468" imgH="1616011" progId="Prism8.Document">
                        <p:embed/>
                      </p:oleObj>
                    </mc:Choice>
                    <mc:Fallback>
                      <p:oleObj name="Prism 8" r:id="rId13" imgW="1242468" imgH="1616011" progId="Prism8.Document">
                        <p:embed/>
                        <p:pic>
                          <p:nvPicPr>
                            <p:cNvPr id="36" name="Object 35">
                              <a:extLst>
                                <a:ext uri="{FF2B5EF4-FFF2-40B4-BE49-F238E27FC236}">
                                  <a16:creationId xmlns:a16="http://schemas.microsoft.com/office/drawing/2014/main" id="{1C7CB4A2-216C-4291-9391-C7DAE62B2A65}"/>
                                </a:ext>
                              </a:extLst>
                            </p:cNvPr>
                            <p:cNvPicPr/>
                            <p:nvPr/>
                          </p:nvPicPr>
                          <p:blipFill>
                            <a:blip r:embed="rId14"/>
                            <a:stretch>
                              <a:fillRect/>
                            </a:stretch>
                          </p:blipFill>
                          <p:spPr>
                            <a:xfrm>
                              <a:off x="1808080" y="5745163"/>
                              <a:ext cx="1243013" cy="1616075"/>
                            </a:xfrm>
                            <a:prstGeom prst="rect">
                              <a:avLst/>
                            </a:prstGeom>
                          </p:spPr>
                        </p:pic>
                      </p:oleObj>
                    </mc:Fallback>
                  </mc:AlternateContent>
                </a:graphicData>
              </a:graphic>
            </p:graphicFrame>
            <p:sp>
              <p:nvSpPr>
                <p:cNvPr id="76" name="TextBox 75">
                  <a:extLst>
                    <a:ext uri="{FF2B5EF4-FFF2-40B4-BE49-F238E27FC236}">
                      <a16:creationId xmlns:a16="http://schemas.microsoft.com/office/drawing/2014/main" id="{BEBC3C35-B2D2-47BB-B6A5-09C6F393E8F5}"/>
                    </a:ext>
                  </a:extLst>
                </p:cNvPr>
                <p:cNvSpPr txBox="1"/>
                <p:nvPr/>
              </p:nvSpPr>
              <p:spPr>
                <a:xfrm>
                  <a:off x="1359567" y="5632278"/>
                  <a:ext cx="1219198" cy="253916"/>
                </a:xfrm>
                <a:prstGeom prst="rect">
                  <a:avLst/>
                </a:prstGeom>
                <a:noFill/>
              </p:spPr>
              <p:txBody>
                <a:bodyPr wrap="square" rtlCol="0">
                  <a:spAutoFit/>
                </a:bodyPr>
                <a:lstStyle/>
                <a:p>
                  <a:r>
                    <a:rPr lang="en-US" sz="1050" b="1" dirty="0"/>
                    <a:t>FGF1 (5q31.3)</a:t>
                  </a:r>
                  <a:endParaRPr lang="en-AU" sz="1050" b="1" dirty="0"/>
                </a:p>
              </p:txBody>
            </p:sp>
            <p:sp>
              <p:nvSpPr>
                <p:cNvPr id="77" name="TextBox 76">
                  <a:extLst>
                    <a:ext uri="{FF2B5EF4-FFF2-40B4-BE49-F238E27FC236}">
                      <a16:creationId xmlns:a16="http://schemas.microsoft.com/office/drawing/2014/main" id="{9856662F-5A2B-439F-9FCE-9B5824E06B07}"/>
                    </a:ext>
                  </a:extLst>
                </p:cNvPr>
                <p:cNvSpPr txBox="1"/>
                <p:nvPr/>
              </p:nvSpPr>
              <p:spPr>
                <a:xfrm>
                  <a:off x="1187114" y="7086601"/>
                  <a:ext cx="950494" cy="261610"/>
                </a:xfrm>
                <a:prstGeom prst="rect">
                  <a:avLst/>
                </a:prstGeom>
                <a:noFill/>
              </p:spPr>
              <p:txBody>
                <a:bodyPr wrap="square" rtlCol="0">
                  <a:spAutoFit/>
                </a:bodyPr>
                <a:lstStyle/>
                <a:p>
                  <a:r>
                    <a:rPr lang="en-US" sz="1050" dirty="0"/>
                    <a:t>Protein</a:t>
                  </a:r>
                  <a:endParaRPr lang="en-AU" sz="1050" dirty="0"/>
                </a:p>
              </p:txBody>
            </p:sp>
            <p:sp>
              <p:nvSpPr>
                <p:cNvPr id="78" name="TextBox 77">
                  <a:extLst>
                    <a:ext uri="{FF2B5EF4-FFF2-40B4-BE49-F238E27FC236}">
                      <a16:creationId xmlns:a16="http://schemas.microsoft.com/office/drawing/2014/main" id="{11BAE0AB-BC50-4075-BEB1-0A6D93456983}"/>
                    </a:ext>
                  </a:extLst>
                </p:cNvPr>
                <p:cNvSpPr txBox="1"/>
                <p:nvPr/>
              </p:nvSpPr>
              <p:spPr>
                <a:xfrm>
                  <a:off x="2422358" y="7190875"/>
                  <a:ext cx="950494" cy="261610"/>
                </a:xfrm>
                <a:prstGeom prst="rect">
                  <a:avLst/>
                </a:prstGeom>
                <a:noFill/>
              </p:spPr>
              <p:txBody>
                <a:bodyPr wrap="square" rtlCol="0">
                  <a:spAutoFit/>
                </a:bodyPr>
                <a:lstStyle/>
                <a:p>
                  <a:r>
                    <a:rPr lang="en-US" sz="1050" dirty="0"/>
                    <a:t>RNA</a:t>
                  </a:r>
                  <a:endParaRPr lang="en-AU" sz="1050" dirty="0"/>
                </a:p>
              </p:txBody>
            </p:sp>
          </p:grpSp>
          <p:graphicFrame>
            <p:nvGraphicFramePr>
              <p:cNvPr id="74" name="Object 73">
                <a:extLst>
                  <a:ext uri="{FF2B5EF4-FFF2-40B4-BE49-F238E27FC236}">
                    <a16:creationId xmlns:a16="http://schemas.microsoft.com/office/drawing/2014/main" id="{4E80F676-AA04-4671-897B-985967D4B15D}"/>
                  </a:ext>
                </a:extLst>
              </p:cNvPr>
              <p:cNvGraphicFramePr>
                <a:graphicFrameLocks noChangeAspect="1"/>
              </p:cNvGraphicFramePr>
              <p:nvPr>
                <p:extLst>
                  <p:ext uri="{D42A27DB-BD31-4B8C-83A1-F6EECF244321}">
                    <p14:modId xmlns:p14="http://schemas.microsoft.com/office/powerpoint/2010/main" val="281298978"/>
                  </p:ext>
                </p:extLst>
              </p:nvPr>
            </p:nvGraphicFramePr>
            <p:xfrm>
              <a:off x="578770" y="5765048"/>
              <a:ext cx="1609725" cy="1430337"/>
            </p:xfrm>
            <a:graphic>
              <a:graphicData uri="http://schemas.openxmlformats.org/presentationml/2006/ole">
                <mc:AlternateContent xmlns:mc="http://schemas.openxmlformats.org/markup-compatibility/2006">
                  <mc:Choice xmlns:v="urn:schemas-microsoft-com:vml" Requires="v">
                    <p:oleObj spid="_x0000_s3127" name="Prism 8" r:id="rId15" imgW="1609807" imgH="1430172" progId="Prism8.Document">
                      <p:embed/>
                    </p:oleObj>
                  </mc:Choice>
                  <mc:Fallback>
                    <p:oleObj name="Prism 8" r:id="rId15" imgW="1609807" imgH="1430172" progId="Prism8.Document">
                      <p:embed/>
                      <p:pic>
                        <p:nvPicPr>
                          <p:cNvPr id="42" name="Object 41">
                            <a:extLst>
                              <a:ext uri="{FF2B5EF4-FFF2-40B4-BE49-F238E27FC236}">
                                <a16:creationId xmlns:a16="http://schemas.microsoft.com/office/drawing/2014/main" id="{DD34E72F-CE71-4625-BFF7-42335DCC238C}"/>
                              </a:ext>
                            </a:extLst>
                          </p:cNvPr>
                          <p:cNvPicPr/>
                          <p:nvPr/>
                        </p:nvPicPr>
                        <p:blipFill>
                          <a:blip r:embed="rId16"/>
                          <a:stretch>
                            <a:fillRect/>
                          </a:stretch>
                        </p:blipFill>
                        <p:spPr>
                          <a:xfrm>
                            <a:off x="578770" y="5765048"/>
                            <a:ext cx="1609725" cy="1430337"/>
                          </a:xfrm>
                          <a:prstGeom prst="rect">
                            <a:avLst/>
                          </a:prstGeom>
                        </p:spPr>
                      </p:pic>
                    </p:oleObj>
                  </mc:Fallback>
                </mc:AlternateContent>
              </a:graphicData>
            </a:graphic>
          </p:graphicFrame>
        </p:grpSp>
        <p:sp>
          <p:nvSpPr>
            <p:cNvPr id="79" name="TextBox 78">
              <a:extLst>
                <a:ext uri="{FF2B5EF4-FFF2-40B4-BE49-F238E27FC236}">
                  <a16:creationId xmlns:a16="http://schemas.microsoft.com/office/drawing/2014/main" id="{65BD6D7F-CFD6-4FFB-9CE5-B34CB8AA737A}"/>
                </a:ext>
              </a:extLst>
            </p:cNvPr>
            <p:cNvSpPr txBox="1"/>
            <p:nvPr/>
          </p:nvSpPr>
          <p:spPr>
            <a:xfrm>
              <a:off x="6480781" y="3658452"/>
              <a:ext cx="162877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a:t>
              </a:r>
              <a:endParaRPr lang="en-AU" sz="1600" b="1" dirty="0">
                <a:latin typeface="Times New Roman" panose="02020603050405020304" pitchFamily="18" charset="0"/>
                <a:cs typeface="Times New Roman" panose="02020603050405020304" pitchFamily="18" charset="0"/>
              </a:endParaRPr>
            </a:p>
          </p:txBody>
        </p:sp>
      </p:grpSp>
      <p:sp>
        <p:nvSpPr>
          <p:cNvPr id="80" name="TextBox 79">
            <a:extLst>
              <a:ext uri="{FF2B5EF4-FFF2-40B4-BE49-F238E27FC236}">
                <a16:creationId xmlns:a16="http://schemas.microsoft.com/office/drawing/2014/main" id="{951EE30E-A907-4A74-A27F-28ACFC3E6D81}"/>
              </a:ext>
            </a:extLst>
          </p:cNvPr>
          <p:cNvSpPr txBox="1"/>
          <p:nvPr/>
        </p:nvSpPr>
        <p:spPr>
          <a:xfrm>
            <a:off x="5190680" y="2131332"/>
            <a:ext cx="845820" cy="230832"/>
          </a:xfrm>
          <a:prstGeom prst="rect">
            <a:avLst/>
          </a:prstGeom>
          <a:noFill/>
        </p:spPr>
        <p:txBody>
          <a:bodyPr wrap="square" rtlCol="0">
            <a:spAutoFit/>
          </a:bodyPr>
          <a:lstStyle/>
          <a:p>
            <a:r>
              <a:rPr lang="en-US" sz="900" dirty="0">
                <a:solidFill>
                  <a:srgbClr val="C35959"/>
                </a:solidFill>
              </a:rPr>
              <a:t>FGF1</a:t>
            </a:r>
            <a:endParaRPr lang="en-AU" sz="900" dirty="0">
              <a:solidFill>
                <a:srgbClr val="C35959"/>
              </a:solidFill>
            </a:endParaRPr>
          </a:p>
        </p:txBody>
      </p:sp>
      <p:cxnSp>
        <p:nvCxnSpPr>
          <p:cNvPr id="82" name="Straight Connector 81">
            <a:extLst>
              <a:ext uri="{FF2B5EF4-FFF2-40B4-BE49-F238E27FC236}">
                <a16:creationId xmlns:a16="http://schemas.microsoft.com/office/drawing/2014/main" id="{163C96F8-9953-41EF-9BF0-8A921ABBA782}"/>
              </a:ext>
            </a:extLst>
          </p:cNvPr>
          <p:cNvCxnSpPr>
            <a:cxnSpLocks/>
          </p:cNvCxnSpPr>
          <p:nvPr/>
        </p:nvCxnSpPr>
        <p:spPr>
          <a:xfrm flipH="1">
            <a:off x="5215345" y="2276713"/>
            <a:ext cx="60960" cy="6096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86" name="TextBox 85">
            <a:extLst>
              <a:ext uri="{FF2B5EF4-FFF2-40B4-BE49-F238E27FC236}">
                <a16:creationId xmlns:a16="http://schemas.microsoft.com/office/drawing/2014/main" id="{70D3CC61-519B-467E-B32E-73DB011BD5C6}"/>
              </a:ext>
            </a:extLst>
          </p:cNvPr>
          <p:cNvSpPr txBox="1"/>
          <p:nvPr/>
        </p:nvSpPr>
        <p:spPr>
          <a:xfrm>
            <a:off x="460465" y="6488668"/>
            <a:ext cx="4876800" cy="369332"/>
          </a:xfrm>
          <a:prstGeom prst="rect">
            <a:avLst/>
          </a:prstGeom>
          <a:noFill/>
        </p:spPr>
        <p:txBody>
          <a:bodyPr wrap="square" rtlCol="0">
            <a:spAutoFit/>
          </a:bodyPr>
          <a:lstStyle/>
          <a:p>
            <a:r>
              <a:rPr lang="en-US" dirty="0"/>
              <a:t>Verification experiments needs to be done</a:t>
            </a:r>
            <a:endParaRPr lang="en-AU" dirty="0"/>
          </a:p>
        </p:txBody>
      </p:sp>
      <p:sp>
        <p:nvSpPr>
          <p:cNvPr id="87" name="TextBox 86">
            <a:extLst>
              <a:ext uri="{FF2B5EF4-FFF2-40B4-BE49-F238E27FC236}">
                <a16:creationId xmlns:a16="http://schemas.microsoft.com/office/drawing/2014/main" id="{D57D14C9-ABDF-42D7-98AB-FBAACCF2FBD7}"/>
              </a:ext>
            </a:extLst>
          </p:cNvPr>
          <p:cNvSpPr txBox="1"/>
          <p:nvPr/>
        </p:nvSpPr>
        <p:spPr>
          <a:xfrm>
            <a:off x="6880315" y="5783818"/>
            <a:ext cx="2733675" cy="461665"/>
          </a:xfrm>
          <a:prstGeom prst="rect">
            <a:avLst/>
          </a:prstGeom>
          <a:noFill/>
        </p:spPr>
        <p:txBody>
          <a:bodyPr wrap="square" rtlCol="0">
            <a:spAutoFit/>
          </a:bodyPr>
          <a:lstStyle/>
          <a:p>
            <a:r>
              <a:rPr lang="en-US" sz="1200" dirty="0"/>
              <a:t>*For proteomic data, FGF1 just presents  </a:t>
            </a:r>
          </a:p>
          <a:p>
            <a:r>
              <a:rPr lang="en-US" sz="1200" dirty="0"/>
              <a:t>  expression in ALT cells</a:t>
            </a:r>
            <a:endParaRPr lang="en-AU" sz="1200" dirty="0"/>
          </a:p>
        </p:txBody>
      </p:sp>
      <p:sp>
        <p:nvSpPr>
          <p:cNvPr id="90" name="TextBox 89">
            <a:extLst>
              <a:ext uri="{FF2B5EF4-FFF2-40B4-BE49-F238E27FC236}">
                <a16:creationId xmlns:a16="http://schemas.microsoft.com/office/drawing/2014/main" id="{C00866E6-B764-477D-8618-EF8CBB6BB4D9}"/>
              </a:ext>
            </a:extLst>
          </p:cNvPr>
          <p:cNvSpPr txBox="1"/>
          <p:nvPr/>
        </p:nvSpPr>
        <p:spPr>
          <a:xfrm>
            <a:off x="1174840" y="5802868"/>
            <a:ext cx="2733675" cy="338554"/>
          </a:xfrm>
          <a:prstGeom prst="rect">
            <a:avLst/>
          </a:prstGeom>
          <a:noFill/>
        </p:spPr>
        <p:txBody>
          <a:bodyPr wrap="square" rtlCol="0">
            <a:spAutoFit/>
          </a:bodyPr>
          <a:lstStyle/>
          <a:p>
            <a:r>
              <a:rPr lang="en-US" sz="1200" b="1" dirty="0"/>
              <a:t>*IMPDH1 is on </a:t>
            </a:r>
            <a:r>
              <a:rPr lang="en-US" sz="1600" b="1" dirty="0">
                <a:solidFill>
                  <a:srgbClr val="FF0000"/>
                </a:solidFill>
              </a:rPr>
              <a:t>7q</a:t>
            </a:r>
            <a:endParaRPr lang="en-AU" sz="1200" b="1" dirty="0">
              <a:solidFill>
                <a:srgbClr val="FF0000"/>
              </a:solidFill>
            </a:endParaRPr>
          </a:p>
        </p:txBody>
      </p:sp>
      <p:sp>
        <p:nvSpPr>
          <p:cNvPr id="91" name="Rectangle 90">
            <a:extLst>
              <a:ext uri="{FF2B5EF4-FFF2-40B4-BE49-F238E27FC236}">
                <a16:creationId xmlns:a16="http://schemas.microsoft.com/office/drawing/2014/main" id="{B36355B2-C839-40F5-9008-61CBB5658CF8}"/>
              </a:ext>
            </a:extLst>
          </p:cNvPr>
          <p:cNvSpPr/>
          <p:nvPr/>
        </p:nvSpPr>
        <p:spPr>
          <a:xfrm>
            <a:off x="329154" y="705060"/>
            <a:ext cx="2417906" cy="307777"/>
          </a:xfrm>
          <a:prstGeom prst="rect">
            <a:avLst/>
          </a:prstGeom>
        </p:spPr>
        <p:txBody>
          <a:bodyPr wrap="none">
            <a:spAutoFit/>
          </a:bodyPr>
          <a:lstStyle/>
          <a:p>
            <a:r>
              <a:rPr lang="en-US" sz="1400" b="1" dirty="0"/>
              <a:t>Top3 candidates to be verified</a:t>
            </a:r>
            <a:endParaRPr lang="en-US" sz="1200" b="1" dirty="0"/>
          </a:p>
        </p:txBody>
      </p:sp>
    </p:spTree>
    <p:extLst>
      <p:ext uri="{BB962C8B-B14F-4D97-AF65-F5344CB8AC3E}">
        <p14:creationId xmlns:p14="http://schemas.microsoft.com/office/powerpoint/2010/main" val="830708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1540</TotalTime>
  <Words>1377</Words>
  <Application>Microsoft Macintosh PowerPoint</Application>
  <PresentationFormat>Widescreen</PresentationFormat>
  <Paragraphs>145</Paragraphs>
  <Slides>14</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Arial</vt:lpstr>
      <vt:lpstr>Calibri</vt:lpstr>
      <vt:lpstr>Calibri Light</vt:lpstr>
      <vt:lpstr>Times New Roman</vt:lpstr>
      <vt:lpstr>Office Theme</vt:lpstr>
      <vt:lpstr>Prism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Yangxiu Wu</dc:creator>
  <cp:lastModifiedBy>Simon Cai</cp:lastModifiedBy>
  <cp:revision>21</cp:revision>
  <dcterms:created xsi:type="dcterms:W3CDTF">2020-07-22T00:17:49Z</dcterms:created>
  <dcterms:modified xsi:type="dcterms:W3CDTF">2020-07-25T07:20:53Z</dcterms:modified>
</cp:coreProperties>
</file>